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0413" cy="6859588"/>
  <p:notesSz cx="9866313" cy="6735763"/>
  <p:defaultTextStyle>
    <a:defPPr>
      <a:defRPr lang="ru-RU"/>
    </a:defPPr>
    <a:lvl1pPr marL="0" algn="l" defTabSz="1088502">
      <a:defRPr sz="21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>
      <a:defRPr sz="21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>
      <a:defRPr sz="21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>
      <a:defRPr sz="21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>
      <a:defRPr sz="21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>
      <a:defRPr sz="21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>
      <a:defRPr sz="21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>
      <a:defRPr sz="21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>
      <a:defRPr sz="21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594" y="-78"/>
      </p:cViewPr>
      <p:guideLst>
        <p:guide orient="horz" pos="2161"/>
        <p:guide pos="37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8BF19C93-4D99-422A-9633-BBBF108315A9}" type="slidenum">
              <a:rPr>
                <a:solidFill>
                  <a:prstClr val="black"/>
                </a:solidFill>
              </a:rPr>
              <a:t>‹#›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0640" cy="114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 bwMode="auto">
          <a:xfrm>
            <a:off x="609480" y="1604880"/>
            <a:ext cx="10970640" cy="189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 bwMode="auto">
          <a:xfrm>
            <a:off x="609480" y="3682800"/>
            <a:ext cx="10970640" cy="189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9F0A76F1-2589-4729-84E5-5309B46BFDC8}" type="slidenum">
              <a:rPr>
                <a:solidFill>
                  <a:prstClr val="black"/>
                </a:solidFill>
              </a:rPr>
              <a:t>‹#›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0640" cy="114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 bwMode="auto">
          <a:xfrm>
            <a:off x="609480" y="1604880"/>
            <a:ext cx="5353560" cy="189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 bwMode="auto">
          <a:xfrm>
            <a:off x="6231240" y="1604880"/>
            <a:ext cx="5353560" cy="189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 bwMode="auto">
          <a:xfrm>
            <a:off x="609480" y="3682800"/>
            <a:ext cx="5353560" cy="189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 bwMode="auto">
          <a:xfrm>
            <a:off x="6231240" y="3682800"/>
            <a:ext cx="5353560" cy="189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E5539D8F-4201-4FCE-894C-D5F99C35D975}" type="slidenum">
              <a:rPr>
                <a:solidFill>
                  <a:prstClr val="black"/>
                </a:solidFill>
              </a:rPr>
              <a:t>‹#›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0640" cy="114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 bwMode="auto">
          <a:xfrm>
            <a:off x="609480" y="1604880"/>
            <a:ext cx="3532320" cy="189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 bwMode="auto">
          <a:xfrm>
            <a:off x="4318920" y="1604880"/>
            <a:ext cx="3532320" cy="189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 bwMode="auto">
          <a:xfrm>
            <a:off x="8028000" y="1604880"/>
            <a:ext cx="3532320" cy="189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/>
          </p:nvPr>
        </p:nvSpPr>
        <p:spPr bwMode="auto">
          <a:xfrm>
            <a:off x="609480" y="3682800"/>
            <a:ext cx="3532320" cy="189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/>
          </p:nvPr>
        </p:nvSpPr>
        <p:spPr bwMode="auto">
          <a:xfrm>
            <a:off x="4318920" y="3682800"/>
            <a:ext cx="3532320" cy="189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/>
          </p:nvPr>
        </p:nvSpPr>
        <p:spPr bwMode="auto">
          <a:xfrm>
            <a:off x="8028000" y="3682800"/>
            <a:ext cx="3532320" cy="189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A6E393B5-5AC1-44BB-A7A9-9C28932771C6}" type="slidenum">
              <a:rPr>
                <a:solidFill>
                  <a:prstClr val="black"/>
                </a:solidFill>
              </a:rPr>
              <a:t>‹#›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 bwMode="auto">
          <a:xfrm>
            <a:off x="1909831" y="359981"/>
            <a:ext cx="9874235" cy="1472525"/>
          </a:xfrm>
        </p:spPr>
        <p:txBody>
          <a:bodyPr anchor="b"/>
          <a:lstStyle>
            <a:lvl1pPr algn="l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 bwMode="auto">
          <a:xfrm>
            <a:off x="1909831" y="1850492"/>
            <a:ext cx="9874235" cy="1753006"/>
          </a:xfrm>
        </p:spPr>
        <p:txBody>
          <a:bodyPr tIns="0"/>
          <a:lstStyle>
            <a:lvl1pPr marL="32655" indent="0" algn="l">
              <a:buNone/>
              <a:defRPr sz="31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544251" indent="0" algn="ctr">
              <a:buNone/>
            </a:lvl2pPr>
            <a:lvl3pPr marL="1088502" indent="0" algn="ctr">
              <a:buNone/>
            </a:lvl3pPr>
            <a:lvl4pPr marL="1632753" indent="0" algn="ctr">
              <a:buNone/>
            </a:lvl4pPr>
            <a:lvl5pPr marL="2177004" indent="0" algn="ctr">
              <a:buNone/>
            </a:lvl5pPr>
            <a:lvl6pPr marL="2721254" indent="0" algn="ctr">
              <a:buNone/>
            </a:lvl6pPr>
            <a:lvl7pPr marL="3265505" indent="0" algn="ctr">
              <a:buNone/>
            </a:lvl7pPr>
            <a:lvl8pPr marL="3809756" indent="0" algn="ctr">
              <a:buNone/>
            </a:lvl8pPr>
            <a:lvl9pPr marL="4354007" indent="0" algn="ctr">
              <a:buNone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CD6A0C-0AE7-44B5-8A92-83FD03792647}" type="datetimeFigureOut">
              <a:rPr lang="ru-RU"/>
              <a:t>26.03.2024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78E1F63-0A2F-45A6-AA2D-C84384C42A27}" type="slidenum">
              <a:rPr lang="ru-RU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 bwMode="auto">
          <a:xfrm>
            <a:off x="1228418" y="1414129"/>
            <a:ext cx="280379" cy="210361"/>
          </a:xfrm>
          <a:prstGeom prst="ellipse">
            <a:avLst/>
          </a:prstGeom>
          <a:gradFill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/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8850" tIns="54425" rIns="108850" bIns="5442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Овал 8"/>
          <p:cNvSpPr/>
          <p:nvPr/>
        </p:nvSpPr>
        <p:spPr bwMode="auto">
          <a:xfrm>
            <a:off x="1542699" y="1345327"/>
            <a:ext cx="85333" cy="64023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8850" tIns="54425" rIns="108850" bIns="54425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CD6A0C-0AE7-44B5-8A92-83FD03792647}" type="datetimeFigureOut">
              <a:rPr lang="ru-RU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78E1F63-0A2F-45A6-AA2D-C84384C42A2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3043457" y="-54"/>
            <a:ext cx="9142810" cy="685964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437409" y="2600927"/>
            <a:ext cx="8533289" cy="2286529"/>
          </a:xfrm>
        </p:spPr>
        <p:txBody>
          <a:bodyPr anchor="t"/>
          <a:lstStyle>
            <a:lvl1pPr algn="l">
              <a:lnSpc>
                <a:spcPts val="5357"/>
              </a:lnSpc>
              <a:buNone/>
              <a:defRPr sz="48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3437409" y="1067047"/>
            <a:ext cx="8533289" cy="1510062"/>
          </a:xfrm>
        </p:spPr>
        <p:txBody>
          <a:bodyPr anchor="b"/>
          <a:lstStyle>
            <a:lvl1pPr marL="21770" indent="0">
              <a:lnSpc>
                <a:spcPts val="2738"/>
              </a:lnSpc>
              <a:spcBef>
                <a:spcPts val="0"/>
              </a:spcBef>
              <a:buNone/>
              <a:defRPr sz="24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CD6A0C-0AE7-44B5-8A92-83FD03792647}" type="datetimeFigureOut">
              <a:rPr lang="ru-RU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78E1F63-0A2F-45A6-AA2D-C84384C42A27}" type="slidenum">
              <a:rPr lang="ru-RU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047603" y="0"/>
            <a:ext cx="101587" cy="685964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 bwMode="auto">
          <a:xfrm>
            <a:off x="2896051" y="2815308"/>
            <a:ext cx="280379" cy="210361"/>
          </a:xfrm>
          <a:prstGeom prst="ellipse">
            <a:avLst/>
          </a:prstGeom>
          <a:gradFill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/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8850" tIns="54425" rIns="108850" bIns="5442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Овал 8"/>
          <p:cNvSpPr/>
          <p:nvPr/>
        </p:nvSpPr>
        <p:spPr bwMode="auto">
          <a:xfrm>
            <a:off x="3210334" y="2746506"/>
            <a:ext cx="85333" cy="64023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8850" tIns="54425" rIns="108850" bIns="54425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913895" y="274383"/>
            <a:ext cx="9996138" cy="114326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1913895" y="1524353"/>
            <a:ext cx="4876165" cy="4664520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7033868" y="1524353"/>
            <a:ext cx="4876165" cy="4664520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CD6A0C-0AE7-44B5-8A92-83FD03792647}" type="datetimeFigureOut">
              <a:rPr lang="ru-RU"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78E1F63-0A2F-45A6-AA2D-C84384C42A2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521" y="5161531"/>
            <a:ext cx="10971372" cy="1143265"/>
          </a:xfrm>
        </p:spPr>
        <p:txBody>
          <a:bodyPr anchor="ctr"/>
          <a:lstStyle>
            <a:lvl1pPr algn="ctr">
              <a:defRPr sz="5400" b="1" cap="none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609521" y="328353"/>
            <a:ext cx="5363782" cy="640228"/>
          </a:xfrm>
          <a:prstGeom prst="rect">
            <a:avLst/>
          </a:prstGeo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6195" indent="0" algn="l">
              <a:lnSpc>
                <a:spcPct val="100000"/>
              </a:lnSpc>
              <a:spcBef>
                <a:spcPts val="119"/>
              </a:spcBef>
              <a:buNone/>
              <a:defRPr sz="2300" b="0">
                <a:solidFill>
                  <a:schemeClr val="tx1"/>
                </a:solidFill>
              </a:defRPr>
            </a:lvl1pPr>
            <a:lvl2pPr>
              <a:buNone/>
              <a:defRPr sz="2400" b="1"/>
            </a:lvl2pPr>
            <a:lvl3pPr>
              <a:buNone/>
              <a:defRPr sz="2100" b="1"/>
            </a:lvl3pPr>
            <a:lvl4pPr>
              <a:buNone/>
              <a:defRPr sz="1900" b="1"/>
            </a:lvl4pPr>
            <a:lvl5pPr>
              <a:buNone/>
              <a:defRPr sz="1900" b="1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 bwMode="auto">
          <a:xfrm>
            <a:off x="6217110" y="328353"/>
            <a:ext cx="5363782" cy="640228"/>
          </a:xfrm>
          <a:prstGeom prst="rect">
            <a:avLst/>
          </a:prstGeo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6195" indent="0" algn="l">
              <a:lnSpc>
                <a:spcPct val="100000"/>
              </a:lnSpc>
              <a:spcBef>
                <a:spcPts val="119"/>
              </a:spcBef>
              <a:buNone/>
              <a:defRPr sz="2300" b="0">
                <a:solidFill>
                  <a:schemeClr val="tx1"/>
                </a:solidFill>
              </a:defRPr>
            </a:lvl1pPr>
            <a:lvl2pPr>
              <a:buNone/>
              <a:defRPr sz="2400" b="1"/>
            </a:lvl2pPr>
            <a:lvl3pPr>
              <a:buNone/>
              <a:defRPr sz="2100" b="1"/>
            </a:lvl3pPr>
            <a:lvl4pPr>
              <a:buNone/>
              <a:defRPr sz="1900" b="1"/>
            </a:lvl4pPr>
            <a:lvl5pPr>
              <a:buNone/>
              <a:defRPr sz="1900" b="1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 bwMode="auto">
          <a:xfrm>
            <a:off x="609521" y="969560"/>
            <a:ext cx="5363782" cy="4115753"/>
          </a:xfrm>
          <a:prstGeom prst="rect">
            <a:avLst/>
          </a:prstGeo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8056" indent="-326551">
              <a:lnSpc>
                <a:spcPct val="100000"/>
              </a:lnSpc>
              <a:spcBef>
                <a:spcPts val="833"/>
              </a:spcBef>
              <a:defRPr sz="2900"/>
            </a:lvl1pPr>
            <a:lvl2pPr>
              <a:lnSpc>
                <a:spcPct val="100000"/>
              </a:lnSpc>
              <a:spcBef>
                <a:spcPts val="833"/>
              </a:spcBef>
              <a:defRPr sz="2400"/>
            </a:lvl2pPr>
            <a:lvl3pPr>
              <a:lnSpc>
                <a:spcPct val="100000"/>
              </a:lnSpc>
              <a:spcBef>
                <a:spcPts val="833"/>
              </a:spcBef>
              <a:defRPr sz="2100"/>
            </a:lvl3pPr>
            <a:lvl4pPr>
              <a:lnSpc>
                <a:spcPct val="100000"/>
              </a:lnSpc>
              <a:spcBef>
                <a:spcPts val="833"/>
              </a:spcBef>
              <a:defRPr sz="1900"/>
            </a:lvl4pPr>
            <a:lvl5pPr>
              <a:lnSpc>
                <a:spcPct val="100000"/>
              </a:lnSpc>
              <a:spcBef>
                <a:spcPts val="833"/>
              </a:spcBef>
              <a:defRPr sz="19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217110" y="969560"/>
            <a:ext cx="5363782" cy="4115753"/>
          </a:xfrm>
          <a:prstGeom prst="rect">
            <a:avLst/>
          </a:prstGeo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8056" indent="-326551">
              <a:lnSpc>
                <a:spcPct val="100000"/>
              </a:lnSpc>
              <a:spcBef>
                <a:spcPts val="833"/>
              </a:spcBef>
              <a:defRPr sz="2900"/>
            </a:lvl1pPr>
            <a:lvl2pPr>
              <a:lnSpc>
                <a:spcPct val="100000"/>
              </a:lnSpc>
              <a:spcBef>
                <a:spcPts val="833"/>
              </a:spcBef>
              <a:defRPr sz="2400"/>
            </a:lvl2pPr>
            <a:lvl3pPr>
              <a:lnSpc>
                <a:spcPct val="100000"/>
              </a:lnSpc>
              <a:spcBef>
                <a:spcPts val="833"/>
              </a:spcBef>
              <a:defRPr sz="2100"/>
            </a:lvl3pPr>
            <a:lvl4pPr>
              <a:lnSpc>
                <a:spcPct val="100000"/>
              </a:lnSpc>
              <a:spcBef>
                <a:spcPts val="833"/>
              </a:spcBef>
              <a:defRPr sz="1900"/>
            </a:lvl4pPr>
            <a:lvl5pPr>
              <a:lnSpc>
                <a:spcPct val="100000"/>
              </a:lnSpc>
              <a:spcBef>
                <a:spcPts val="833"/>
              </a:spcBef>
              <a:defRPr sz="19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CD6A0C-0AE7-44B5-8A92-83FD03792647}" type="datetimeFigureOut">
              <a:rPr lang="ru-RU"/>
              <a:t>26.03.2024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78E1F63-0A2F-45A6-AA2D-C84384C42A2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913895" y="274383"/>
            <a:ext cx="9996138" cy="1143265"/>
          </a:xfrm>
        </p:spPr>
        <p:txBody>
          <a:bodyPr anchor="ctr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CD6A0C-0AE7-44B5-8A92-83FD03792647}" type="datetimeFigureOut">
              <a:rPr lang="ru-RU"/>
              <a:t>26.03.2024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78E1F63-0A2F-45A6-AA2D-C84384C42A2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1353136" y="0"/>
            <a:ext cx="10837277" cy="6859588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CD6A0C-0AE7-44B5-8A92-83FD03792647}" type="datetimeFigureOut">
              <a:rPr lang="ru-RU"/>
              <a:t>26.03.2024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78E1F63-0A2F-45A6-AA2D-C84384C42A27}" type="slidenum">
              <a:rPr lang="ru-RU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353136" y="-54"/>
            <a:ext cx="97523" cy="685964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0640" cy="114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 bwMode="auto">
          <a:xfrm>
            <a:off x="609480" y="1604880"/>
            <a:ext cx="10970640" cy="397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53F5B185-131A-44AB-B636-0784B0DB7D4B}" type="slidenum">
              <a:rPr>
                <a:solidFill>
                  <a:prstClr val="black"/>
                </a:solidFill>
              </a:rPr>
              <a:t>‹#›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521" y="216828"/>
            <a:ext cx="5079339" cy="1162319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l">
              <a:lnSpc>
                <a:spcPts val="2381"/>
              </a:lnSpc>
              <a:buNone/>
              <a:defRPr sz="26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 bwMode="auto">
          <a:xfrm>
            <a:off x="609521" y="1407290"/>
            <a:ext cx="5079339" cy="698662"/>
          </a:xfrm>
        </p:spPr>
        <p:txBody>
          <a:bodyPr/>
          <a:lstStyle>
            <a:lvl1pPr marL="54425" indent="0">
              <a:lnSpc>
                <a:spcPct val="100000"/>
              </a:lnSpc>
              <a:spcBef>
                <a:spcPts val="0"/>
              </a:spcBef>
              <a:buNone/>
              <a:defRPr sz="1700"/>
            </a:lvl1pPr>
            <a:lvl2pPr>
              <a:buNone/>
              <a:defRPr sz="1400"/>
            </a:lvl2pPr>
            <a:lvl3pPr>
              <a:buNone/>
              <a:defRPr sz="12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 bwMode="auto">
          <a:xfrm>
            <a:off x="609521" y="2134095"/>
            <a:ext cx="10869785" cy="3993487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CD6A0C-0AE7-44B5-8A92-83FD03792647}" type="datetimeFigureOut">
              <a:rPr lang="ru-RU"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78E1F63-0A2F-45A6-AA2D-C84384C42A2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848173" y="1067047"/>
            <a:ext cx="3657124" cy="1981659"/>
          </a:xfrm>
        </p:spPr>
        <p:txBody>
          <a:bodyPr anchor="b">
            <a:noAutofit/>
          </a:bodyPr>
          <a:lstStyle>
            <a:lvl1pPr algn="l">
              <a:buNone/>
              <a:defRPr sz="25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CD6A0C-0AE7-44B5-8A92-83FD03792647}" type="datetimeFigureOut">
              <a:rPr lang="ru-RU"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78E1F63-0A2F-45A6-AA2D-C84384C42A27}" type="slidenum">
              <a:rPr lang="ru-RU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1015867" y="1067047"/>
            <a:ext cx="6095207" cy="4573059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</p:spPr>
        <p:txBody>
          <a:bodyPr lIns="108850" tIns="326551" rIns="108850" bIns="54425" rtlCol="0" anchor="t">
            <a:normAutofit/>
          </a:bodyPr>
          <a:lstStyle/>
          <a:p>
            <a:pPr marL="0" indent="-337436" algn="l">
              <a:lnSpc>
                <a:spcPts val="3571"/>
              </a:lnSpc>
              <a:spcBef>
                <a:spcPts val="714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117455" y="1143268"/>
            <a:ext cx="5892033" cy="3515345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108850" tIns="326551" anchor="t"/>
          <a:lstStyle>
            <a:lvl1pPr marL="0" indent="0" algn="l">
              <a:buNone/>
              <a:defRPr sz="3800"/>
            </a:lvl1pPr>
          </a:lstStyle>
          <a:p>
            <a:pPr marL="0" algn="l"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Блок-схема: процесс 8"/>
          <p:cNvSpPr/>
          <p:nvPr/>
        </p:nvSpPr>
        <p:spPr bwMode="auto">
          <a:xfrm rot="19468671">
            <a:off x="528898" y="954561"/>
            <a:ext cx="914281" cy="20435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/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Блок-схема: процесс 9"/>
          <p:cNvSpPr/>
          <p:nvPr/>
        </p:nvSpPr>
        <p:spPr bwMode="auto">
          <a:xfrm rot="2103353" flipH="1">
            <a:off x="6670688" y="937003"/>
            <a:ext cx="865519" cy="20435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/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117455" y="4801712"/>
            <a:ext cx="5892033" cy="762176"/>
          </a:xfrm>
        </p:spPr>
        <p:txBody>
          <a:bodyPr anchor="ctr"/>
          <a:lstStyle>
            <a:lvl1pPr marL="0" indent="0" algn="l">
              <a:lnSpc>
                <a:spcPts val="1905"/>
              </a:lnSpc>
              <a:spcBef>
                <a:spcPts val="0"/>
              </a:spcBef>
              <a:buNone/>
              <a:defRPr sz="1700">
                <a:solidFill>
                  <a:srgbClr val="777777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CD6A0C-0AE7-44B5-8A92-83FD03792647}" type="datetimeFigureOut">
              <a:rPr lang="ru-RU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78E1F63-0A2F-45A6-AA2D-C84384C42A2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9142810" y="274703"/>
            <a:ext cx="2438083" cy="5852880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1523801" y="274704"/>
            <a:ext cx="7415835" cy="5852880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CD6A0C-0AE7-44B5-8A92-83FD03792647}" type="datetimeFigureOut">
              <a:rPr lang="ru-RU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78E1F63-0A2F-45A6-AA2D-C84384C42A2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0640" cy="114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 bwMode="auto">
          <a:xfrm>
            <a:off x="609480" y="1604880"/>
            <a:ext cx="10970640" cy="397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07384B0A-8817-43E8-8CBC-8A1421D6B07E}" type="slidenum">
              <a:rPr>
                <a:solidFill>
                  <a:prstClr val="black"/>
                </a:solidFill>
              </a:rPr>
              <a:t>‹#›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0640" cy="114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 bwMode="auto">
          <a:xfrm>
            <a:off x="609480" y="1604880"/>
            <a:ext cx="5353560" cy="397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 bwMode="auto">
          <a:xfrm>
            <a:off x="6231240" y="1604880"/>
            <a:ext cx="5353560" cy="397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ECF08167-F801-412F-B219-169137E4BA5E}" type="slidenum">
              <a:rPr>
                <a:solidFill>
                  <a:prstClr val="black"/>
                </a:solidFill>
              </a:rPr>
              <a:t>‹#›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0640" cy="114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7627FC72-424B-42F4-AD95-946C5852D3C3}" type="slidenum">
              <a:rPr>
                <a:solidFill>
                  <a:prstClr val="black"/>
                </a:solidFill>
              </a:rPr>
              <a:t>‹#›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 bwMode="auto">
          <a:xfrm>
            <a:off x="609480" y="273600"/>
            <a:ext cx="10970640" cy="530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845B2817-62C3-4ABA-8932-5265FA34D5ED}" type="slidenum">
              <a:rPr>
                <a:solidFill>
                  <a:prstClr val="black"/>
                </a:solidFill>
              </a:rPr>
              <a:t>‹#›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0640" cy="114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 bwMode="auto">
          <a:xfrm>
            <a:off x="609480" y="1604880"/>
            <a:ext cx="5353560" cy="189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 bwMode="auto">
          <a:xfrm>
            <a:off x="6231240" y="1604880"/>
            <a:ext cx="5353560" cy="397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 bwMode="auto">
          <a:xfrm>
            <a:off x="609480" y="3682800"/>
            <a:ext cx="5353560" cy="189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96304BEE-3D5E-449B-AB87-34E6284AEE40}" type="slidenum">
              <a:rPr>
                <a:solidFill>
                  <a:prstClr val="black"/>
                </a:solidFill>
              </a:rPr>
              <a:t>‹#›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0640" cy="114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 bwMode="auto">
          <a:xfrm>
            <a:off x="609480" y="1604880"/>
            <a:ext cx="5353560" cy="397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 bwMode="auto">
          <a:xfrm>
            <a:off x="6231240" y="1604880"/>
            <a:ext cx="5353560" cy="189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 bwMode="auto">
          <a:xfrm>
            <a:off x="6231240" y="3682800"/>
            <a:ext cx="5353560" cy="189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726F524E-71B7-4ABA-A484-C3AD60F932DF}" type="slidenum">
              <a:rPr>
                <a:solidFill>
                  <a:prstClr val="black"/>
                </a:solidFill>
              </a:rPr>
              <a:t>‹#›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0640" cy="114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 bwMode="auto">
          <a:xfrm>
            <a:off x="609480" y="1604880"/>
            <a:ext cx="5353560" cy="189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 bwMode="auto">
          <a:xfrm>
            <a:off x="6231240" y="1604880"/>
            <a:ext cx="5353560" cy="189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 bwMode="auto">
          <a:xfrm>
            <a:off x="609480" y="3682800"/>
            <a:ext cx="10970640" cy="189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DCA3EA79-4A39-48C8-B620-18CAFC1E9BE1}" type="slidenum">
              <a:rPr>
                <a:solidFill>
                  <a:prstClr val="black"/>
                </a:solidFill>
              </a:rPr>
              <a:t>‹#›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EDEDE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1276280" y="0"/>
            <a:ext cx="913320" cy="68583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" name="Rectangle 7"/>
          <p:cNvSpPr/>
          <p:nvPr/>
        </p:nvSpPr>
        <p:spPr bwMode="auto">
          <a:xfrm>
            <a:off x="11276280" y="5487840"/>
            <a:ext cx="913320" cy="684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21040"/>
            <a:ext cx="10970280" cy="1249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 bwMode="auto">
          <a:xfrm>
            <a:off x="609480" y="1604880"/>
            <a:ext cx="10970280" cy="3977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/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/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/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/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/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/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 bwMode="auto">
          <a:xfrm rot="16199998">
            <a:off x="10508400" y="3989519"/>
            <a:ext cx="2366640" cy="486360"/>
          </a:xfrm>
          <a:prstGeom prst="rect">
            <a:avLst/>
          </a:prstGeom>
          <a:noFill/>
          <a:ln w="0">
            <a:noFill/>
          </a:ln>
        </p:spPr>
        <p:txBody>
          <a:bodyPr lIns="108359" tIns="54360" rIns="108359" bIns="54360" anchor="ctr">
            <a:noAutofit/>
          </a:bodyPr>
          <a:lstStyle>
            <a:lvl1pPr algn="ctr">
              <a:lnSpc>
                <a:spcPct val="100000"/>
              </a:lnSpc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defTabSz="914400">
              <a:defRPr/>
            </a:pPr>
            <a:r>
              <a:rPr/>
              <a:t>&lt;нижний колонтитул&gt;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 bwMode="auto">
          <a:xfrm>
            <a:off x="11374200" y="5650200"/>
            <a:ext cx="730440" cy="395280"/>
          </a:xfrm>
          <a:prstGeom prst="rect">
            <a:avLst/>
          </a:prstGeom>
          <a:noFill/>
          <a:ln w="19080">
            <a:solidFill>
              <a:srgbClr val="FFFFFF"/>
            </a:solidFill>
            <a:round/>
          </a:ln>
        </p:spPr>
        <p:txBody>
          <a:bodyPr lIns="0" tIns="0" rIns="0" bIns="0" anchor="ctr">
            <a:noAutofit/>
          </a:bodyPr>
          <a:lstStyle>
            <a:lvl1pPr>
              <a:defRPr lang="ru-RU" sz="2400" b="0" strike="noStrike" spc="-1">
                <a:latin typeface="Times New Roman"/>
              </a:defRPr>
            </a:lvl1pPr>
          </a:lstStyle>
          <a:p>
            <a:pPr defTabSz="914400"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 bwMode="auto">
          <a:xfrm rot="16199998">
            <a:off x="10472760" y="1586520"/>
            <a:ext cx="2437920" cy="486360"/>
          </a:xfrm>
          <a:prstGeom prst="rect">
            <a:avLst/>
          </a:prstGeom>
          <a:noFill/>
          <a:ln w="0">
            <a:noFill/>
          </a:ln>
        </p:spPr>
        <p:txBody>
          <a:bodyPr lIns="108359" tIns="54360" rIns="108359" bIns="5436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pPr defTabSz="914400">
              <a:defRPr/>
            </a:pPr>
            <a:r>
              <a:rPr>
                <a:solidFill>
                  <a:prstClr val="black"/>
                </a:solidFill>
              </a:rPr>
              <a:t>&lt;дата/время&gt;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EDEDE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 bwMode="auto">
          <a:xfrm>
            <a:off x="-1087760" y="-816110"/>
            <a:ext cx="2184898" cy="1639266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 bwMode="auto">
          <a:xfrm>
            <a:off x="225059" y="21107"/>
            <a:ext cx="2269293" cy="1702585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 bwMode="auto">
          <a:xfrm rot="2315675">
            <a:off x="243810" y="1055321"/>
            <a:ext cx="1500761" cy="1102879"/>
          </a:xfrm>
          <a:prstGeom prst="donut">
            <a:avLst>
              <a:gd name="adj" fmla="val 11833"/>
            </a:avLst>
          </a:prstGeom>
          <a:gradFill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/>
          </a:gradFill>
          <a:ln w="7350" cap="rnd" cmpd="sng" algn="ctr">
            <a:solidFill>
              <a:schemeClr val="bg2">
                <a:shade val="60000"/>
                <a:satMod val="22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350322" y="-54"/>
            <a:ext cx="10840091" cy="685964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1913895" y="274701"/>
            <a:ext cx="9996138" cy="1143265"/>
          </a:xfrm>
          <a:prstGeom prst="rect">
            <a:avLst/>
          </a:prstGeom>
        </p:spPr>
        <p:txBody>
          <a:bodyPr lIns="108850" tIns="54425" rIns="108850" bIns="54425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 bwMode="auto">
          <a:xfrm>
            <a:off x="1913895" y="1448135"/>
            <a:ext cx="9996138" cy="4801712"/>
          </a:xfrm>
          <a:prstGeom prst="rect">
            <a:avLst/>
          </a:prstGeom>
        </p:spPr>
        <p:txBody>
          <a:bodyPr lIns="108850" tIns="54425" rIns="108850" bIns="54425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 bwMode="auto">
          <a:xfrm>
            <a:off x="4774577" y="6307010"/>
            <a:ext cx="2844430" cy="476360"/>
          </a:xfrm>
          <a:prstGeom prst="rect">
            <a:avLst/>
          </a:prstGeom>
        </p:spPr>
        <p:txBody>
          <a:bodyPr lIns="108850" tIns="54425" rIns="108850" bIns="54425" anchor="b"/>
          <a:lstStyle>
            <a:lvl1pPr algn="r">
              <a:defRPr sz="14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</a:lstStyle>
          <a:p>
            <a:pPr>
              <a:defRPr/>
            </a:pPr>
            <a:fld id="{13CD6A0C-0AE7-44B5-8A92-83FD03792647}" type="datetimeFigureOut">
              <a:rPr lang="ru-RU"/>
              <a:t>26.03.2024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 bwMode="auto">
          <a:xfrm>
            <a:off x="7619008" y="6307010"/>
            <a:ext cx="3860297" cy="476360"/>
          </a:xfrm>
          <a:prstGeom prst="rect">
            <a:avLst/>
          </a:prstGeom>
        </p:spPr>
        <p:txBody>
          <a:bodyPr lIns="108850" tIns="54425" rIns="108850" bIns="54425" anchor="b"/>
          <a:lstStyle>
            <a:lvl1pPr>
              <a:defRPr sz="14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 bwMode="auto">
          <a:xfrm>
            <a:off x="11483369" y="6307010"/>
            <a:ext cx="609521" cy="476360"/>
          </a:xfrm>
          <a:prstGeom prst="rect">
            <a:avLst/>
          </a:prstGeom>
        </p:spPr>
        <p:txBody>
          <a:bodyPr lIns="108850" tIns="54425" rIns="108850" bIns="54425" anchor="b"/>
          <a:lstStyle>
            <a:lvl1pPr algn="ctr">
              <a:defRPr sz="14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</a:lstStyle>
          <a:p>
            <a:pPr>
              <a:defRPr/>
            </a:pPr>
            <a:fld id="{978E1F63-0A2F-45A6-AA2D-C84384C42A27}" type="slidenum">
              <a:rPr lang="ru-RU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3136" y="-54"/>
            <a:ext cx="97523" cy="685964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>
        <a:spcBef>
          <a:spcPts val="0"/>
        </a:spcBef>
        <a:buNone/>
        <a:defRPr sz="5100">
          <a:solidFill>
            <a:schemeClr val="tx2">
              <a:satMod val="130000"/>
            </a:schemeClr>
          </a:solidFill>
          <a:latin typeface="+mj-lt"/>
          <a:ea typeface="+mj-ea"/>
          <a:cs typeface="+mj-cs"/>
        </a:defRPr>
      </a:lvl1pPr>
    </p:titleStyle>
    <p:bodyStyle>
      <a:lvl1pPr marL="435401" indent="-337436" algn="l">
        <a:lnSpc>
          <a:spcPct val="100000"/>
        </a:lnSpc>
        <a:spcBef>
          <a:spcPts val="714"/>
        </a:spcBef>
        <a:buClr>
          <a:schemeClr val="accent1"/>
        </a:buClr>
        <a:buSzPct val="80000"/>
        <a:buFont typeface="Wingdings 2"/>
        <a:buChar char=""/>
        <a:defRPr sz="3800">
          <a:solidFill>
            <a:schemeClr val="tx1"/>
          </a:solidFill>
          <a:latin typeface="+mn-lt"/>
          <a:ea typeface="+mn-ea"/>
          <a:cs typeface="+mn-cs"/>
        </a:defRPr>
      </a:lvl1pPr>
      <a:lvl2pPr marL="761951" indent="-283010" algn="l">
        <a:lnSpc>
          <a:spcPct val="100000"/>
        </a:lnSpc>
        <a:spcBef>
          <a:spcPts val="654"/>
        </a:spcBef>
        <a:buClr>
          <a:schemeClr val="accent1"/>
        </a:buClr>
        <a:buFont typeface="Verdana"/>
        <a:buChar char="◦"/>
        <a:defRPr sz="3300">
          <a:solidFill>
            <a:schemeClr val="tx1"/>
          </a:solidFill>
          <a:latin typeface="+mn-lt"/>
          <a:ea typeface="+mn-ea"/>
          <a:cs typeface="+mn-cs"/>
        </a:defRPr>
      </a:lvl2pPr>
      <a:lvl3pPr marL="1055847" indent="-272125" algn="l">
        <a:lnSpc>
          <a:spcPct val="100000"/>
        </a:lnSpc>
        <a:spcBef>
          <a:spcPts val="0"/>
        </a:spcBef>
        <a:buClr>
          <a:schemeClr val="accent2"/>
        </a:buClr>
        <a:buFont typeface="Wingdings 2"/>
        <a:buChar char=""/>
        <a:defRPr sz="2900">
          <a:solidFill>
            <a:schemeClr val="tx1"/>
          </a:solidFill>
          <a:latin typeface="+mn-lt"/>
          <a:ea typeface="+mn-ea"/>
          <a:cs typeface="+mn-cs"/>
        </a:defRPr>
      </a:lvl3pPr>
      <a:lvl4pPr marL="1306202" indent="-206815" algn="l">
        <a:lnSpc>
          <a:spcPct val="100000"/>
        </a:lnSpc>
        <a:spcBef>
          <a:spcPts val="0"/>
        </a:spcBef>
        <a:buClr>
          <a:schemeClr val="accent3"/>
        </a:buClr>
        <a:buFont typeface="Wingdings 2"/>
        <a:buChar char=""/>
        <a:defRPr sz="2400">
          <a:solidFill>
            <a:schemeClr val="tx1"/>
          </a:solidFill>
          <a:latin typeface="+mn-lt"/>
          <a:ea typeface="+mn-ea"/>
          <a:cs typeface="+mn-cs"/>
        </a:defRPr>
      </a:lvl4pPr>
      <a:lvl5pPr marL="1545672" indent="-217700" algn="l">
        <a:lnSpc>
          <a:spcPct val="100000"/>
        </a:lnSpc>
        <a:spcBef>
          <a:spcPts val="0"/>
        </a:spcBef>
        <a:buClr>
          <a:schemeClr val="accent4"/>
        </a:buClr>
        <a:buFont typeface="Wingdings 2"/>
        <a:buChar char=""/>
        <a:defRPr sz="2400">
          <a:solidFill>
            <a:schemeClr val="tx1"/>
          </a:solidFill>
          <a:latin typeface="+mn-lt"/>
          <a:ea typeface="+mn-ea"/>
          <a:cs typeface="+mn-cs"/>
        </a:defRPr>
      </a:lvl5pPr>
      <a:lvl6pPr marL="1796027" indent="-217700" algn="l">
        <a:lnSpc>
          <a:spcPct val="100000"/>
        </a:lnSpc>
        <a:spcBef>
          <a:spcPts val="0"/>
        </a:spcBef>
        <a:buClr>
          <a:schemeClr val="accent5"/>
        </a:buClr>
        <a:buFont typeface="Wingdings 2"/>
        <a:buChar char=""/>
        <a:defRPr sz="2400">
          <a:solidFill>
            <a:schemeClr val="tx1"/>
          </a:solidFill>
          <a:latin typeface="+mn-lt"/>
          <a:ea typeface="+mn-ea"/>
          <a:cs typeface="+mn-cs"/>
        </a:defRPr>
      </a:lvl6pPr>
      <a:lvl7pPr marL="2046383" indent="-217700" algn="l">
        <a:lnSpc>
          <a:spcPct val="100000"/>
        </a:lnSpc>
        <a:spcBef>
          <a:spcPts val="0"/>
        </a:spcBef>
        <a:buClr>
          <a:schemeClr val="accent6"/>
        </a:buClr>
        <a:buFont typeface="Wingdings 2"/>
        <a:buChar char=""/>
        <a:defRPr sz="2400">
          <a:solidFill>
            <a:schemeClr val="tx1"/>
          </a:solidFill>
          <a:latin typeface="+mn-lt"/>
          <a:ea typeface="+mn-ea"/>
          <a:cs typeface="+mn-cs"/>
        </a:defRPr>
      </a:lvl7pPr>
      <a:lvl8pPr marL="2285854" indent="-217700" algn="l">
        <a:lnSpc>
          <a:spcPct val="100000"/>
        </a:lnSpc>
        <a:spcBef>
          <a:spcPts val="0"/>
        </a:spcBef>
        <a:buClr>
          <a:schemeClr val="accent6"/>
        </a:buClr>
        <a:buFont typeface="Wingdings 2"/>
        <a:buChar char=""/>
        <a:defRPr sz="2400">
          <a:solidFill>
            <a:schemeClr val="tx1"/>
          </a:solidFill>
          <a:latin typeface="+mn-lt"/>
          <a:ea typeface="+mn-ea"/>
          <a:cs typeface="+mn-cs"/>
        </a:defRPr>
      </a:lvl8pPr>
      <a:lvl9pPr marL="2536209" indent="-217700" algn="l">
        <a:lnSpc>
          <a:spcPct val="100000"/>
        </a:lnSpc>
        <a:spcBef>
          <a:spcPts val="0"/>
        </a:spcBef>
        <a:buClr>
          <a:schemeClr val="accent6"/>
        </a:buClr>
        <a:buFont typeface="Wingdings 2"/>
        <a:buChar char=""/>
        <a:defRPr sz="2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44251" algn="l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088502" algn="l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632753" algn="l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177004" algn="l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721254" algn="l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3265505" algn="l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809756" algn="l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4354007" algn="l">
        <a:defRPr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 bwMode="auto">
          <a:xfrm>
            <a:off x="694605" y="1557586"/>
            <a:ext cx="10752069" cy="39322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sz="4200">
                <a:solidFill>
                  <a:srgbClr val="475A8D">
                    <a:lumMod val="75000"/>
                  </a:srgbClr>
                </a:solidFill>
                <a:latin typeface="Gill Sans MT"/>
                <a:cs typeface="Arial"/>
              </a:rPr>
              <a:t>Долгосрочный план комплексного </a:t>
            </a:r>
            <a:endParaRPr/>
          </a:p>
          <a:p>
            <a:pPr algn="ctr">
              <a:lnSpc>
                <a:spcPct val="150000"/>
              </a:lnSpc>
              <a:defRPr/>
            </a:pPr>
            <a:r>
              <a:rPr sz="4200">
                <a:solidFill>
                  <a:srgbClr val="475A8D">
                    <a:lumMod val="75000"/>
                  </a:srgbClr>
                </a:solidFill>
                <a:latin typeface="Gill Sans MT"/>
                <a:cs typeface="Arial"/>
              </a:rPr>
              <a:t>социально-экономического развития</a:t>
            </a:r>
          </a:p>
          <a:p>
            <a:pPr algn="ctr">
              <a:lnSpc>
                <a:spcPct val="150000"/>
              </a:lnSpc>
              <a:defRPr/>
            </a:pPr>
            <a:r>
              <a:rPr sz="4200">
                <a:solidFill>
                  <a:srgbClr val="475A8D">
                    <a:lumMod val="75000"/>
                  </a:srgbClr>
                </a:solidFill>
                <a:latin typeface="Gill Sans MT"/>
                <a:cs typeface="Arial"/>
              </a:rPr>
              <a:t>Уссурийского городского округа </a:t>
            </a:r>
            <a:endParaRPr sz="4200" b="1">
              <a:solidFill>
                <a:srgbClr val="475A8D">
                  <a:lumMod val="75000"/>
                </a:srgbClr>
              </a:solidFill>
              <a:latin typeface="Gill Sans MT"/>
              <a:cs typeface="Arial"/>
            </a:endParaRPr>
          </a:p>
          <a:p>
            <a:pPr algn="ctr">
              <a:lnSpc>
                <a:spcPct val="150000"/>
              </a:lnSpc>
              <a:defRPr/>
            </a:pPr>
            <a:r>
              <a:rPr sz="4200" b="1" i="1">
                <a:solidFill>
                  <a:srgbClr val="475A8D">
                    <a:lumMod val="75000"/>
                  </a:srgbClr>
                </a:solidFill>
                <a:latin typeface="Gill Sans MT"/>
                <a:cs typeface="Arial"/>
              </a:rPr>
              <a:t>до 2030 года</a:t>
            </a:r>
            <a:endParaRPr sz="4200">
              <a:solidFill>
                <a:srgbClr val="475A8D">
                  <a:lumMod val="75000"/>
                </a:srgbClr>
              </a:solidFill>
              <a:latin typeface="Gill Sans MT"/>
              <a:cs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657941" y="333450"/>
            <a:ext cx="825397" cy="1041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1369059" name="TextBox 811369058"/>
          <p:cNvSpPr txBox="1"/>
          <p:nvPr/>
        </p:nvSpPr>
        <p:spPr bwMode="auto">
          <a:xfrm>
            <a:off x="7175326" y="294812"/>
            <a:ext cx="4377179" cy="162826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4320000" marR="0" indent="0" algn="l">
              <a:defRPr/>
            </a:pPr>
            <a:endParaRPr lang="ru-RU" sz="1800" b="0" i="1" u="none" strike="noStrike" cap="none" spc="0">
              <a:solidFill>
                <a:schemeClr val="tx1"/>
              </a:solidFill>
              <a:ea typeface="Droid Sans Japanese"/>
              <a:cs typeface="Droid Sans Japanese"/>
            </a:endParaRPr>
          </a:p>
          <a:p>
            <a:pPr marL="90000">
              <a:lnSpc>
                <a:spcPct val="150000"/>
              </a:lnSpc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строительство - </a:t>
            </a:r>
            <a:r>
              <a:rPr lang="ru-RU" sz="1800" b="1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5</a:t>
            </a: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 </a:t>
            </a:r>
            <a:r>
              <a:rPr lang="ru-RU" sz="1800" i="1">
                <a:ea typeface="Droid Sans Japanese"/>
                <a:cs typeface="Droid Sans Japanese"/>
              </a:rPr>
              <a:t>мероприятий</a:t>
            </a:r>
            <a:endParaRPr lang="ru-RU" sz="1800"/>
          </a:p>
          <a:p>
            <a:pPr marL="90000">
              <a:lnSpc>
                <a:spcPct val="150000"/>
              </a:lnSpc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реконструкция - </a:t>
            </a:r>
            <a:r>
              <a:rPr lang="ru-RU" sz="1800" b="1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5 </a:t>
            </a:r>
            <a:r>
              <a:rPr lang="ru-RU" sz="1800" i="1">
                <a:ea typeface="Droid Sans Japanese"/>
                <a:cs typeface="Droid Sans Japanese"/>
              </a:rPr>
              <a:t>мероприятий</a:t>
            </a:r>
            <a:endParaRPr lang="ru-RU" sz="1800"/>
          </a:p>
          <a:p>
            <a:pPr marL="90000">
              <a:lnSpc>
                <a:spcPct val="150000"/>
              </a:lnSpc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модернизация - </a:t>
            </a:r>
            <a:r>
              <a:rPr lang="ru-RU" sz="1800" b="1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1</a:t>
            </a: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 </a:t>
            </a:r>
            <a:r>
              <a:rPr lang="ru-RU" sz="1800" i="1">
                <a:ea typeface="Droid Sans Japanese"/>
                <a:cs typeface="Droid Sans Japanese"/>
              </a:rPr>
              <a:t>мероприятие</a:t>
            </a:r>
            <a:endParaRPr lang="ru-RU" sz="1800"/>
          </a:p>
        </p:txBody>
      </p:sp>
      <p:sp>
        <p:nvSpPr>
          <p:cNvPr id="2137995489" name="Стрелка вправо с вырезом 2137995488"/>
          <p:cNvSpPr/>
          <p:nvPr/>
        </p:nvSpPr>
        <p:spPr bwMode="auto">
          <a:xfrm>
            <a:off x="5807417" y="928545"/>
            <a:ext cx="1084529" cy="603564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0908086" name="TextBox 970908085"/>
          <p:cNvSpPr txBox="1"/>
          <p:nvPr/>
        </p:nvSpPr>
        <p:spPr bwMode="auto">
          <a:xfrm>
            <a:off x="1032602" y="787798"/>
            <a:ext cx="4760779" cy="97058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b="1" i="0" u="none" strike="noStrike" cap="none" spc="0">
                <a:solidFill>
                  <a:schemeClr val="accent6">
                    <a:lumMod val="75000"/>
                  </a:schemeClr>
                </a:solidFill>
                <a:ea typeface="Droid Sans Japanese"/>
                <a:cs typeface="Droid Sans Japanese"/>
              </a:rPr>
              <a:t>11 мероприятий</a:t>
            </a:r>
            <a:endParaRPr/>
          </a:p>
          <a:p>
            <a:pPr algn="ctr"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на общую сумму - </a:t>
            </a:r>
            <a:r>
              <a:rPr lang="ru-RU" sz="1800" b="1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4 888,5 млн. рублей</a:t>
            </a: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 </a:t>
            </a:r>
            <a:endParaRPr b="0" i="1" u="none" strike="noStrike" cap="none" spc="0">
              <a:solidFill>
                <a:schemeClr val="tx1"/>
              </a:solidFill>
              <a:ea typeface="Droid Sans Japanese"/>
              <a:cs typeface="Droid Sans Japanese"/>
            </a:endParaRPr>
          </a:p>
          <a:p>
            <a:pPr marL="4320000" marR="0" indent="0" algn="l">
              <a:defRPr/>
            </a:pPr>
            <a:endParaRPr lang="ru-RU" sz="1800" b="0" i="1" u="none" strike="noStrike" cap="none" spc="0">
              <a:solidFill>
                <a:schemeClr val="tx1"/>
              </a:solidFill>
              <a:ea typeface="Droid Sans Japanese"/>
              <a:cs typeface="Droid Sans Japanese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9066" y="1923078"/>
            <a:ext cx="3654986" cy="28709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036881" y="4149874"/>
            <a:ext cx="5658726" cy="254024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auto">
          <a:xfrm>
            <a:off x="4036881" y="1923078"/>
            <a:ext cx="6959303" cy="2062103"/>
          </a:xfrm>
          <a:prstGeom prst="rect">
            <a:avLst/>
          </a:prstGeom>
          <a:solidFill>
            <a:srgbClr val="D7DDEB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>
                <a:ea typeface="Droid Sans Japanese"/>
                <a:cs typeface="Droid Sans Japanese"/>
              </a:rPr>
              <a:t>ключевые проекты: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ru-RU" sz="1600">
                <a:ea typeface="Droid Sans Japanese"/>
                <a:cs typeface="Droid Sans Japanese"/>
              </a:rPr>
              <a:t>строительство новой газовой котельной № 44 в пос. Тимирязевский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ru-RU" sz="1600">
                <a:ea typeface="Droid Sans Japanese"/>
                <a:cs typeface="Droid Sans Japanese"/>
              </a:rPr>
              <a:t>реконструкция 4-х комплексов биологической очистки (доочистки)         и обеззараживания сточных вод на очистных сооружениях в селах Заречное, Раковка, Пуциловка, Степное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ru-RU" sz="1600">
                <a:ea typeface="Droid Sans Japanese"/>
                <a:cs typeface="Droid Sans Japanese"/>
              </a:rPr>
              <a:t>строительство напорного канализационного коллектора от ул. Андрея Кушнира, 9б (КНС-13) по ул. Андрея Кушнира, ул. Ладыгина, ул. Заречная до Владивостокского шоссе, д. 24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118543" y="129048"/>
            <a:ext cx="11953328" cy="4680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  <a:ea typeface="Droid Sans Japanese"/>
                <a:cs typeface="Droid Sans Japanese"/>
              </a:rPr>
              <a:t>Развитие коммунальной инфраструктуры </a:t>
            </a:r>
            <a:endParaRPr lang="ru-RU" sz="2400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7779969" name="TextBox 857779968"/>
          <p:cNvSpPr txBox="1"/>
          <p:nvPr/>
        </p:nvSpPr>
        <p:spPr bwMode="auto">
          <a:xfrm>
            <a:off x="6878894" y="272067"/>
            <a:ext cx="5192977" cy="17691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4320000" marR="0" indent="0" algn="l">
              <a:defRPr/>
            </a:pPr>
            <a:endParaRPr lang="ru-RU" sz="1800" b="0" i="1" u="none" strike="noStrike" cap="none" spc="0">
              <a:solidFill>
                <a:schemeClr val="tx1"/>
              </a:solidFill>
              <a:ea typeface="Droid Sans Japanese"/>
              <a:cs typeface="Droid Sans Japanese"/>
            </a:endParaRPr>
          </a:p>
          <a:p>
            <a:pPr marL="90000">
              <a:lnSpc>
                <a:spcPct val="150000"/>
              </a:lnSpc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строительство - </a:t>
            </a:r>
            <a:r>
              <a:rPr lang="ru-RU" sz="1800" b="1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4 </a:t>
            </a:r>
            <a:r>
              <a:rPr lang="ru-RU" sz="1800" i="1">
                <a:ea typeface="Droid Sans Japanese"/>
                <a:cs typeface="Droid Sans Japanese"/>
              </a:rPr>
              <a:t>мероприятия</a:t>
            </a:r>
            <a:endParaRPr lang="ru-RU" sz="1800"/>
          </a:p>
          <a:p>
            <a:pPr marL="90000">
              <a:lnSpc>
                <a:spcPct val="150000"/>
              </a:lnSpc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реконструкция - </a:t>
            </a:r>
            <a:r>
              <a:rPr lang="ru-RU" sz="1800" b="1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9</a:t>
            </a: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 </a:t>
            </a:r>
            <a:r>
              <a:rPr lang="ru-RU" sz="1800" i="1">
                <a:ea typeface="Droid Sans Japanese"/>
                <a:cs typeface="Droid Sans Japanese"/>
              </a:rPr>
              <a:t>мероприятий</a:t>
            </a:r>
            <a:endParaRPr lang="ru-RU" sz="1800"/>
          </a:p>
          <a:p>
            <a:pPr marL="90000"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инвестиционные проекты за счет частных инвестиций - </a:t>
            </a:r>
            <a:r>
              <a:rPr lang="ru-RU" sz="1800" b="1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4 </a:t>
            </a:r>
            <a:r>
              <a:rPr lang="ru-RU" sz="1800" i="1">
                <a:ea typeface="Droid Sans Japanese"/>
                <a:cs typeface="Droid Sans Japanese"/>
              </a:rPr>
              <a:t>мероприятия</a:t>
            </a:r>
            <a:endParaRPr lang="ru-RU" sz="1800"/>
          </a:p>
        </p:txBody>
      </p:sp>
      <p:sp>
        <p:nvSpPr>
          <p:cNvPr id="748496314" name="Стрелка вправо с вырезом 748496313"/>
          <p:cNvSpPr/>
          <p:nvPr/>
        </p:nvSpPr>
        <p:spPr bwMode="auto">
          <a:xfrm>
            <a:off x="5667615" y="949241"/>
            <a:ext cx="1084529" cy="603564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2143040" name="TextBox 1652143039"/>
          <p:cNvSpPr txBox="1"/>
          <p:nvPr/>
        </p:nvSpPr>
        <p:spPr bwMode="auto">
          <a:xfrm>
            <a:off x="974122" y="899581"/>
            <a:ext cx="4765460" cy="70288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b="1" i="0" u="none" strike="noStrike" cap="none" spc="0">
                <a:solidFill>
                  <a:schemeClr val="accent6">
                    <a:lumMod val="75000"/>
                  </a:schemeClr>
                </a:solidFill>
                <a:ea typeface="Droid Sans Japanese"/>
                <a:cs typeface="Droid Sans Japanese"/>
              </a:rPr>
              <a:t>17 мероприятий</a:t>
            </a:r>
            <a:endParaRPr/>
          </a:p>
          <a:p>
            <a:pPr algn="ctr"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на общую сумму - </a:t>
            </a:r>
            <a:r>
              <a:rPr lang="ru-RU" sz="1800" b="1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28 943,6 млн. рублей</a:t>
            </a: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 </a:t>
            </a:r>
            <a:endParaRPr b="0" i="1" u="none" strike="noStrike" cap="none" spc="0">
              <a:solidFill>
                <a:schemeClr val="tx1"/>
              </a:solidFill>
              <a:ea typeface="Droid Sans Japanese"/>
              <a:cs typeface="Droid Sans Japanese"/>
            </a:endParaRPr>
          </a:p>
        </p:txBody>
      </p:sp>
      <p:sp>
        <p:nvSpPr>
          <p:cNvPr id="11" name="object 4"/>
          <p:cNvSpPr/>
          <p:nvPr/>
        </p:nvSpPr>
        <p:spPr bwMode="auto">
          <a:xfrm>
            <a:off x="169082" y="2206139"/>
            <a:ext cx="3982301" cy="2332465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308134" y="4202012"/>
            <a:ext cx="3803493" cy="2482045"/>
          </a:xfrm>
          <a:prstGeom prst="rect">
            <a:avLst/>
          </a:prstGeom>
        </p:spPr>
      </p:pic>
      <p:sp>
        <p:nvSpPr>
          <p:cNvPr id="10" name="object 2"/>
          <p:cNvSpPr/>
          <p:nvPr/>
        </p:nvSpPr>
        <p:spPr bwMode="auto">
          <a:xfrm>
            <a:off x="8268378" y="4202012"/>
            <a:ext cx="3803493" cy="2482045"/>
          </a:xfrm>
          <a:prstGeom prst="rect">
            <a:avLst/>
          </a:prstGeom>
          <a:blipFill>
            <a:blip r:embed="rId4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4308134" y="2213668"/>
            <a:ext cx="6192688" cy="1815882"/>
          </a:xfrm>
          <a:prstGeom prst="rect">
            <a:avLst/>
          </a:prstGeom>
          <a:solidFill>
            <a:srgbClr val="D7DDEB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>
                <a:ea typeface="Droid Sans Japanese"/>
                <a:cs typeface="Droid Sans Japanese"/>
              </a:rPr>
              <a:t>ключевые проекты: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ru-RU" sz="1600">
                <a:ea typeface="Droid Sans Japanese"/>
                <a:cs typeface="Droid Sans Japanese"/>
              </a:rPr>
              <a:t>приведение в нормативное состояние 7 мостов                         на автомобильных дорогах Уссурийского городского округа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ru-RU" sz="1600">
                <a:ea typeface="Droid Sans Japanese"/>
                <a:cs typeface="Droid Sans Japanese"/>
              </a:rPr>
              <a:t>строительство двух новых автомобильных путепроводов            с пересечением железнодорожной линии в г. Уссурийске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ru-RU" sz="1600">
                <a:ea typeface="Droid Sans Japanese"/>
                <a:cs typeface="Droid Sans Japanese"/>
              </a:rPr>
              <a:t>строительство транспортно-логистического центра «Приморский», </a:t>
            </a:r>
            <a:r>
              <a:rPr lang="ru-RU" sz="1600" b="1">
                <a:ea typeface="Droid Sans Japanese"/>
                <a:cs typeface="Droid Sans Japanese"/>
              </a:rPr>
              <a:t>инвестор: </a:t>
            </a:r>
            <a:r>
              <a:rPr lang="ru-RU" sz="1600">
                <a:ea typeface="Droid Sans Japanese"/>
                <a:cs typeface="Droid Sans Japanese"/>
              </a:rPr>
              <a:t>ООО «Фрейт Вилладж Приморский»</a:t>
            </a:r>
            <a:endParaRPr/>
          </a:p>
        </p:txBody>
      </p:sp>
      <p:sp>
        <p:nvSpPr>
          <p:cNvPr id="13" name="TextBox 12"/>
          <p:cNvSpPr txBox="1"/>
          <p:nvPr/>
        </p:nvSpPr>
        <p:spPr bwMode="auto">
          <a:xfrm>
            <a:off x="118543" y="129048"/>
            <a:ext cx="11953328" cy="4680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  <a:ea typeface="Droid Sans Japanese"/>
                <a:cs typeface="Droid Sans Japanese"/>
              </a:rPr>
              <a:t>Развитие транспорта и логистики</a:t>
            </a:r>
            <a:endParaRPr lang="ru-RU" sz="2400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77224887" name="TextBox 1977224886"/>
          <p:cNvSpPr txBox="1"/>
          <p:nvPr/>
        </p:nvSpPr>
        <p:spPr bwMode="auto">
          <a:xfrm>
            <a:off x="7607374" y="1003741"/>
            <a:ext cx="4737017" cy="65594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90000"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инвестиционные проекты за счет    частных инвестиций - </a:t>
            </a:r>
            <a:r>
              <a:rPr lang="ru-RU" sz="1800" b="1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2 </a:t>
            </a:r>
            <a:r>
              <a:rPr lang="ru-RU" sz="1800" i="1">
                <a:ea typeface="Droid Sans Japanese"/>
                <a:cs typeface="Droid Sans Japanese"/>
              </a:rPr>
              <a:t>мероприятия</a:t>
            </a:r>
            <a:endParaRPr lang="ru-RU" sz="1800"/>
          </a:p>
        </p:txBody>
      </p:sp>
      <p:sp>
        <p:nvSpPr>
          <p:cNvPr id="932177066" name="Стрелка вправо с вырезом 932177065"/>
          <p:cNvSpPr/>
          <p:nvPr/>
        </p:nvSpPr>
        <p:spPr bwMode="auto">
          <a:xfrm>
            <a:off x="6185906" y="1029934"/>
            <a:ext cx="1084529" cy="603564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3168859" name="TextBox 433168858"/>
          <p:cNvSpPr txBox="1"/>
          <p:nvPr/>
        </p:nvSpPr>
        <p:spPr bwMode="auto">
          <a:xfrm>
            <a:off x="1414686" y="974220"/>
            <a:ext cx="4771220" cy="97058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b="1" i="0" u="none" strike="noStrike" cap="none" spc="0">
                <a:solidFill>
                  <a:schemeClr val="accent6">
                    <a:lumMod val="75000"/>
                  </a:schemeClr>
                </a:solidFill>
                <a:ea typeface="Droid Sans Japanese"/>
                <a:cs typeface="Droid Sans Japanese"/>
              </a:rPr>
              <a:t>2 мероприятия</a:t>
            </a:r>
          </a:p>
          <a:p>
            <a:pPr algn="ctr"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на общую сумму - </a:t>
            </a:r>
            <a:r>
              <a:rPr lang="ru-RU" sz="1800" b="1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3 460,0 млн. рублей</a:t>
            </a: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 </a:t>
            </a:r>
            <a:endParaRPr b="0" i="1" u="none" strike="noStrike" cap="none" spc="0">
              <a:solidFill>
                <a:schemeClr val="tx1"/>
              </a:solidFill>
              <a:ea typeface="Droid Sans Japanese"/>
              <a:cs typeface="Droid Sans Japanese"/>
            </a:endParaRPr>
          </a:p>
          <a:p>
            <a:pPr marL="4320000" marR="0" indent="0" algn="l">
              <a:defRPr/>
            </a:pPr>
            <a:endParaRPr lang="ru-RU" sz="1800" b="0" i="1" u="none" strike="noStrike" cap="none" spc="0">
              <a:solidFill>
                <a:schemeClr val="tx1"/>
              </a:solidFill>
              <a:ea typeface="Droid Sans Japanese"/>
              <a:cs typeface="Droid Sans Japanese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228273" y="4187197"/>
            <a:ext cx="4759442" cy="25579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62557" y="2000570"/>
            <a:ext cx="4824537" cy="35894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118543" y="129048"/>
            <a:ext cx="11953328" cy="4680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  <a:ea typeface="Droid Sans Japanese"/>
                <a:cs typeface="Droid Sans Japanese"/>
              </a:rPr>
              <a:t>Развитие промышленности</a:t>
            </a:r>
            <a:endParaRPr lang="ru-RU" sz="24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5228273" y="2000571"/>
            <a:ext cx="6840761" cy="2062103"/>
          </a:xfrm>
          <a:prstGeom prst="rect">
            <a:avLst/>
          </a:prstGeom>
          <a:solidFill>
            <a:srgbClr val="D7DDEB"/>
          </a:solidFill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ru-RU" sz="1600">
                <a:solidFill>
                  <a:srgbClr val="000000"/>
                </a:solidFill>
                <a:ea typeface="Calibri"/>
              </a:rPr>
              <a:t>создание производственного комплекса по выпуску конструкций для строительства с использованием технологии сборно-монолитного каркасного домостроения (СМКД)</a:t>
            </a:r>
            <a:r>
              <a:rPr lang="ru-RU" sz="1600">
                <a:solidFill>
                  <a:srgbClr val="000000"/>
                </a:solidFill>
                <a:ea typeface="Times New Roman"/>
              </a:rPr>
              <a:t>, </a:t>
            </a:r>
            <a:r>
              <a:rPr lang="ru-RU" sz="1600" b="1">
                <a:solidFill>
                  <a:srgbClr val="000000"/>
                </a:solidFill>
                <a:ea typeface="Times New Roman"/>
              </a:rPr>
              <a:t>инвестор:</a:t>
            </a:r>
            <a:r>
              <a:rPr lang="ru-RU" sz="1600">
                <a:solidFill>
                  <a:srgbClr val="000000"/>
                </a:solidFill>
                <a:ea typeface="Times New Roman"/>
              </a:rPr>
              <a:t> ООО «МдКор»</a:t>
            </a:r>
            <a:endParaRPr lang="ru-RU" sz="200">
              <a:solidFill>
                <a:srgbClr val="000000"/>
              </a:solidFill>
              <a:ea typeface="Times New Roman"/>
            </a:endParaRPr>
          </a:p>
          <a:p>
            <a:pPr marL="285750" indent="-285750">
              <a:buFontTx/>
              <a:buChar char="-"/>
              <a:defRPr/>
            </a:pPr>
            <a:r>
              <a:rPr lang="ru-RU" sz="1600">
                <a:ea typeface="Droid Sans Japanese"/>
                <a:cs typeface="Droid Sans Japanese"/>
              </a:rPr>
              <a:t>создание эффективного многофункционального сельскохозяйственного комплекса по выращиванию зерновых с использованием линейного элеватора, включающего комплекс хранения, подработки и переработки зерновых культур на территории Приморского края, </a:t>
            </a:r>
            <a:r>
              <a:rPr lang="ru-RU" sz="1600" b="1">
                <a:ea typeface="Droid Sans Japanese"/>
                <a:cs typeface="Droid Sans Japanese"/>
              </a:rPr>
              <a:t>инвестор:</a:t>
            </a:r>
            <a:r>
              <a:rPr lang="ru-RU" sz="1600">
                <a:ea typeface="Droid Sans Japanese"/>
                <a:cs typeface="Droid Sans Japanese"/>
              </a:rPr>
              <a:t> ООО «СКИФ ПЛЮС»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4725970" name="Стрелка вправо с вырезом 884725969"/>
          <p:cNvSpPr/>
          <p:nvPr/>
        </p:nvSpPr>
        <p:spPr bwMode="auto">
          <a:xfrm>
            <a:off x="5663158" y="1163045"/>
            <a:ext cx="1084529" cy="603564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2565321" name="TextBox 1942565320"/>
          <p:cNvSpPr txBox="1"/>
          <p:nvPr/>
        </p:nvSpPr>
        <p:spPr bwMode="auto">
          <a:xfrm>
            <a:off x="694605" y="992063"/>
            <a:ext cx="4775900" cy="70288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b="1" i="0" u="none" strike="noStrike" cap="none" spc="0">
                <a:solidFill>
                  <a:schemeClr val="accent6">
                    <a:lumMod val="75000"/>
                  </a:schemeClr>
                </a:solidFill>
                <a:ea typeface="Droid Sans Japanese"/>
                <a:cs typeface="Droid Sans Japanese"/>
              </a:rPr>
              <a:t>5 мероприятий</a:t>
            </a:r>
            <a:endParaRPr/>
          </a:p>
          <a:p>
            <a:pPr algn="ctr"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на общую сумму - </a:t>
            </a:r>
            <a:r>
              <a:rPr lang="ru-RU" sz="1800" b="1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12 823,5 млн. рублей</a:t>
            </a: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 </a:t>
            </a:r>
            <a:endParaRPr b="0" i="1" u="none" strike="noStrike" cap="none" spc="0">
              <a:solidFill>
                <a:schemeClr val="tx1"/>
              </a:solidFill>
              <a:ea typeface="Droid Sans Japanese"/>
              <a:cs typeface="Droid Sans Japanese"/>
            </a:endParaRPr>
          </a:p>
        </p:txBody>
      </p:sp>
      <p:sp>
        <p:nvSpPr>
          <p:cNvPr id="1429781196" name="TextBox 1429781195"/>
          <p:cNvSpPr txBox="1"/>
          <p:nvPr/>
        </p:nvSpPr>
        <p:spPr bwMode="auto">
          <a:xfrm>
            <a:off x="7103318" y="242336"/>
            <a:ext cx="4842504" cy="2191882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4320000" marR="0" indent="0" algn="l">
              <a:defRPr/>
            </a:pPr>
            <a:endParaRPr lang="ru-RU" sz="1800" b="0" i="1" u="none" strike="noStrike" cap="none" spc="0">
              <a:solidFill>
                <a:schemeClr val="tx1"/>
              </a:solidFill>
              <a:ea typeface="Droid Sans Japanese"/>
              <a:cs typeface="Droid Sans Japanese"/>
            </a:endParaRPr>
          </a:p>
          <a:p>
            <a:pPr marL="90000">
              <a:lnSpc>
                <a:spcPct val="150000"/>
              </a:lnSpc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строительство - </a:t>
            </a:r>
            <a:r>
              <a:rPr lang="ru-RU" sz="1800" b="1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1 </a:t>
            </a:r>
            <a:r>
              <a:rPr lang="ru-RU" sz="1800" i="1">
                <a:ea typeface="Droid Sans Japanese"/>
                <a:cs typeface="Droid Sans Japanese"/>
              </a:rPr>
              <a:t>мероприятие</a:t>
            </a:r>
            <a:endParaRPr lang="ru-RU" sz="1800"/>
          </a:p>
          <a:p>
            <a:pPr marL="90000">
              <a:lnSpc>
                <a:spcPct val="150000"/>
              </a:lnSpc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реконструкция - </a:t>
            </a:r>
            <a:r>
              <a:rPr lang="ru-RU" sz="1800" b="1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2 </a:t>
            </a:r>
            <a:r>
              <a:rPr lang="ru-RU" sz="1800" i="1">
                <a:ea typeface="Droid Sans Japanese"/>
                <a:cs typeface="Droid Sans Japanese"/>
              </a:rPr>
              <a:t>мероприятия</a:t>
            </a:r>
            <a:endParaRPr lang="ru-RU" sz="1800"/>
          </a:p>
          <a:p>
            <a:pPr marL="90000">
              <a:lnSpc>
                <a:spcPct val="150000"/>
              </a:lnSpc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капитальный ремонт - </a:t>
            </a:r>
            <a:r>
              <a:rPr lang="ru-RU" sz="1800" b="1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1</a:t>
            </a: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 </a:t>
            </a:r>
            <a:r>
              <a:rPr lang="ru-RU" sz="1800" i="1">
                <a:ea typeface="Droid Sans Japanese"/>
                <a:cs typeface="Droid Sans Japanese"/>
              </a:rPr>
              <a:t>мероприятие</a:t>
            </a:r>
            <a:endParaRPr lang="ru-RU" sz="1800"/>
          </a:p>
          <a:p>
            <a:pPr marL="90000">
              <a:defRPr/>
            </a:pPr>
            <a:r>
              <a:rPr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комплексный проект по расчистке русел бассейна реки - </a:t>
            </a:r>
            <a:r>
              <a:rPr sz="1800" b="1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1 </a:t>
            </a:r>
            <a:r>
              <a:rPr lang="ru-RU" sz="1800" i="1">
                <a:ea typeface="Droid Sans Japanese"/>
                <a:cs typeface="Droid Sans Japanese"/>
              </a:rPr>
              <a:t>мероприятие</a:t>
            </a:r>
            <a:endParaRPr lang="ru-RU" sz="18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8544" y="2562714"/>
            <a:ext cx="4023316" cy="33153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223562" y="4935458"/>
            <a:ext cx="3338560" cy="1865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724400" y="4935458"/>
            <a:ext cx="3338559" cy="186528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4222998" y="2562714"/>
            <a:ext cx="7272808" cy="2308324"/>
          </a:xfrm>
          <a:prstGeom prst="rect">
            <a:avLst/>
          </a:prstGeom>
          <a:solidFill>
            <a:srgbClr val="D7DDEB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>
                <a:ea typeface="Droid Sans Japanese"/>
                <a:cs typeface="Droid Sans Japanese"/>
              </a:rPr>
              <a:t>ключевые проекты: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ru-RU" sz="1600">
                <a:ea typeface="Droid Sans Japanese"/>
                <a:cs typeface="Droid Sans Japanese"/>
              </a:rPr>
              <a:t>реконструкция объекта «Инженерная защита от затопления микрорайона «Семь ветров» в районе ул. Раздольная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ru-RU" sz="1600">
                <a:ea typeface="Droid Sans Japanese"/>
                <a:cs typeface="Droid Sans Japanese"/>
              </a:rPr>
              <a:t>строительство объекта «Дамба «Солдатское озеро» в г. Уссурийске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ru-RU" sz="1600">
                <a:ea typeface="Droid Sans Japanese"/>
                <a:cs typeface="Droid Sans Japanese"/>
              </a:rPr>
              <a:t>реконструкция объекта «Инженерная защита от затопления города Уссурийска паводковыми водами рек Раковка и Комаровка»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ru-RU" sz="1600">
                <a:ea typeface="Droid Sans Japanese"/>
                <a:cs typeface="Droid Sans Japanese"/>
              </a:rPr>
              <a:t>комплексный проект по расчистке русел бассейна реки Раздольная последовательно от устья в Тавричанском лимане до государственной границы Российской Федерации с Китайской Народной Республикой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118543" y="129048"/>
            <a:ext cx="11953328" cy="4680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  <a:ea typeface="Droid Sans Japanese"/>
                <a:cs typeface="Droid Sans Japanese"/>
              </a:rPr>
              <a:t>Развитие экологии</a:t>
            </a:r>
            <a:endParaRPr lang="ru-RU" sz="2400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 bwMode="auto">
          <a:xfrm>
            <a:off x="2422798" y="2133650"/>
            <a:ext cx="7560840" cy="2089803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endParaRPr lang="ru-RU" sz="4400" b="1">
              <a:solidFill>
                <a:schemeClr val="accent6">
                  <a:lumMod val="75000"/>
                </a:schemeClr>
              </a:solidFill>
              <a:ea typeface="Droid Sans Japanese"/>
              <a:cs typeface="Droid Sans Japanese"/>
            </a:endParaRPr>
          </a:p>
          <a:p>
            <a:pPr algn="ctr">
              <a:defRPr/>
            </a:pPr>
            <a:r>
              <a:rPr lang="ru-RU" sz="4400" b="1">
                <a:solidFill>
                  <a:schemeClr val="accent6">
                    <a:lumMod val="75000"/>
                  </a:schemeClr>
                </a:solidFill>
                <a:ea typeface="Droid Sans Japanese"/>
                <a:cs typeface="Droid Sans Japanese"/>
              </a:rPr>
              <a:t>СПАСИБО ЗА ВНИМАНИЕ!</a:t>
            </a:r>
            <a:endParaRPr/>
          </a:p>
          <a:p>
            <a:pPr algn="ctr">
              <a:defRPr/>
            </a:pPr>
            <a:endParaRPr lang="ru-RU" sz="4400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14028558" name="TextBox 1014028557"/>
          <p:cNvSpPr txBox="1"/>
          <p:nvPr/>
        </p:nvSpPr>
        <p:spPr bwMode="auto">
          <a:xfrm>
            <a:off x="348339" y="2313695"/>
            <a:ext cx="11560832" cy="2125582"/>
          </a:xfrm>
          <a:prstGeom prst="rect">
            <a:avLst/>
          </a:prstGeom>
          <a:solidFill>
            <a:srgbClr val="FEE7BC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2000" b="1" i="0" u="none" strike="noStrike" cap="none" spc="0">
                <a:solidFill>
                  <a:schemeClr val="accent6">
                    <a:lumMod val="75000"/>
                  </a:schemeClr>
                </a:solidFill>
                <a:ea typeface="Droid Sans Japanese"/>
                <a:cs typeface="Droid Sans Japanese"/>
              </a:rPr>
              <a:t>Долгосрочный план комплексного социально-экономического развития</a:t>
            </a:r>
            <a:r>
              <a:rPr lang="ru-RU" sz="2000" b="0" i="0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 Уссурийского городского округа до 2030 года </a:t>
            </a:r>
            <a:r>
              <a:rPr sz="2000">
                <a:solidFill>
                  <a:schemeClr val="tx1"/>
                </a:solidFill>
                <a:ea typeface="Droid Sans Japanese"/>
                <a:cs typeface="Droid Sans Japanese"/>
              </a:rPr>
              <a:t>включает:</a:t>
            </a:r>
            <a:endParaRPr sz="2000" b="1">
              <a:solidFill>
                <a:schemeClr val="accent6">
                  <a:lumMod val="75000"/>
                </a:schemeClr>
              </a:solidFill>
              <a:ea typeface="Droid Sans Japanese"/>
              <a:cs typeface="Droid Sans Japanese"/>
            </a:endParaRPr>
          </a:p>
          <a:p>
            <a:pPr algn="ctr">
              <a:lnSpc>
                <a:spcPct val="150000"/>
              </a:lnSpc>
              <a:defRPr/>
            </a:pPr>
            <a:endParaRPr sz="1500">
              <a:solidFill>
                <a:schemeClr val="tx1"/>
              </a:solidFill>
              <a:ea typeface="Droid Sans Japanese"/>
              <a:cs typeface="Droid Sans Japanese"/>
            </a:endParaRPr>
          </a:p>
          <a:p>
            <a:pPr marL="316922" indent="-316922" algn="l">
              <a:lnSpc>
                <a:spcPct val="150000"/>
              </a:lnSpc>
              <a:buFont typeface="Wingdings"/>
              <a:buChar char="ü"/>
              <a:defRPr/>
            </a:pPr>
            <a:r>
              <a:rPr lang="ru-RU" sz="1900" b="1" i="0" u="none" strike="noStrike" cap="none" spc="0">
                <a:solidFill>
                  <a:schemeClr val="accent6">
                    <a:lumMod val="75000"/>
                  </a:schemeClr>
                </a:solidFill>
                <a:ea typeface="Droid Sans Japanese"/>
                <a:cs typeface="Droid Sans Japanese"/>
              </a:rPr>
              <a:t>11 </a:t>
            </a:r>
            <a:r>
              <a:rPr lang="ru-RU" sz="19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организационных мероприятий</a:t>
            </a:r>
            <a:endParaRPr sz="1900" b="1">
              <a:solidFill>
                <a:schemeClr val="tx1"/>
              </a:solidFill>
              <a:ea typeface="Droid Sans Japanese"/>
              <a:cs typeface="Droid Sans Japanese"/>
            </a:endParaRPr>
          </a:p>
          <a:p>
            <a:pPr marL="316922" indent="-316922" algn="l">
              <a:lnSpc>
                <a:spcPct val="100000"/>
              </a:lnSpc>
              <a:buFont typeface="Wingdings"/>
              <a:buChar char="ü"/>
              <a:defRPr/>
            </a:pPr>
            <a:r>
              <a:rPr sz="1900" b="1">
                <a:solidFill>
                  <a:schemeClr val="accent6">
                    <a:lumMod val="75000"/>
                  </a:schemeClr>
                </a:solidFill>
                <a:ea typeface="Droid Sans Japanese"/>
                <a:cs typeface="Droid Sans Japanese"/>
              </a:rPr>
              <a:t>133</a:t>
            </a:r>
            <a:r>
              <a:rPr sz="1900" b="1">
                <a:solidFill>
                  <a:schemeClr val="tx1"/>
                </a:solidFill>
                <a:ea typeface="Droid Sans Japanese"/>
                <a:cs typeface="Droid Sans Japanese"/>
              </a:rPr>
              <a:t> </a:t>
            </a:r>
            <a:r>
              <a:rPr sz="1900" b="0" i="1">
                <a:solidFill>
                  <a:schemeClr val="tx1"/>
                </a:solidFill>
                <a:ea typeface="Droid Sans Japanese"/>
                <a:cs typeface="Droid Sans Japanese"/>
              </a:rPr>
              <a:t>мероприятия</a:t>
            </a:r>
            <a:r>
              <a:rPr sz="1900" b="1">
                <a:solidFill>
                  <a:schemeClr val="tx1"/>
                </a:solidFill>
                <a:ea typeface="Droid Sans Japanese"/>
                <a:cs typeface="Droid Sans Japanese"/>
              </a:rPr>
              <a:t> </a:t>
            </a:r>
            <a:r>
              <a:rPr sz="1900" b="0" i="1">
                <a:solidFill>
                  <a:schemeClr val="tx1"/>
                </a:solidFill>
                <a:ea typeface="Droid Sans Japanese"/>
                <a:cs typeface="Droid Sans Japanese"/>
              </a:rPr>
              <a:t>по развитию инфраструктуры</a:t>
            </a:r>
            <a:r>
              <a:rPr sz="1900" b="1">
                <a:solidFill>
                  <a:schemeClr val="tx1"/>
                </a:solidFill>
                <a:ea typeface="Droid Sans Japanese"/>
                <a:cs typeface="Droid Sans Japanese"/>
              </a:rPr>
              <a:t> </a:t>
            </a:r>
            <a:r>
              <a:rPr sz="1900">
                <a:solidFill>
                  <a:schemeClr val="tx1"/>
                </a:solidFill>
                <a:ea typeface="Droid Sans Japanese"/>
                <a:cs typeface="Droid Sans Japanese"/>
              </a:rPr>
              <a:t>на общую сумму - </a:t>
            </a:r>
            <a:r>
              <a:rPr sz="1900" b="1">
                <a:solidFill>
                  <a:schemeClr val="tx1"/>
                </a:solidFill>
                <a:ea typeface="Droid Sans Japanese"/>
                <a:cs typeface="Droid Sans Japanese"/>
              </a:rPr>
              <a:t>120 261,3 </a:t>
            </a:r>
            <a:r>
              <a:rPr sz="1900" b="0">
                <a:solidFill>
                  <a:schemeClr val="tx1"/>
                </a:solidFill>
                <a:ea typeface="Droid Sans Japanese"/>
                <a:cs typeface="Droid Sans Japanese"/>
              </a:rPr>
              <a:t>млн. рублей</a:t>
            </a:r>
          </a:p>
          <a:p>
            <a:pPr algn="ctr">
              <a:defRPr/>
            </a:pPr>
            <a:r>
              <a:rPr u="sng">
                <a:solidFill>
                  <a:schemeClr val="tx1"/>
                </a:solidFill>
                <a:ea typeface="Droid Sans Japanese"/>
                <a:cs typeface="Droid Sans Japanese"/>
              </a:rPr>
              <a:t>в сферах:</a:t>
            </a:r>
            <a:endParaRPr/>
          </a:p>
        </p:txBody>
      </p:sp>
      <p:sp>
        <p:nvSpPr>
          <p:cNvPr id="875609838" name=" 875609837"/>
          <p:cNvSpPr/>
          <p:nvPr/>
        </p:nvSpPr>
        <p:spPr bwMode="auto">
          <a:xfrm>
            <a:off x="348339" y="154737"/>
            <a:ext cx="11560832" cy="216443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defRPr/>
            </a:pPr>
            <a:r>
              <a:rPr sz="1700" b="1" i="0" u="none">
                <a:solidFill>
                  <a:schemeClr val="tx1"/>
                </a:solidFill>
                <a:ea typeface="Droid Sans Japanese"/>
                <a:cs typeface="Droid Sans Japanese"/>
              </a:rPr>
              <a:t>По поручению Президента Российской Федерации</a:t>
            </a:r>
            <a:r>
              <a:rPr sz="1700" b="0" i="0" u="none">
                <a:solidFill>
                  <a:schemeClr val="tx1"/>
                </a:solidFill>
                <a:ea typeface="Droid Sans Japanese"/>
                <a:cs typeface="Droid Sans Japanese"/>
              </a:rPr>
              <a:t> </a:t>
            </a:r>
            <a:r>
              <a:rPr sz="1700" b="0" i="0" u="none">
                <a:solidFill>
                  <a:schemeClr val="accent6">
                    <a:lumMod val="75000"/>
                  </a:schemeClr>
                </a:solidFill>
                <a:ea typeface="Droid Sans Japanese"/>
                <a:cs typeface="Droid Sans Japanese"/>
              </a:rPr>
              <a:t>о развитии городов Дальнего Востока Председатель Правительства Российской Федерации </a:t>
            </a:r>
            <a:r>
              <a:rPr sz="1700" b="1" i="0" u="none">
                <a:solidFill>
                  <a:schemeClr val="tx1"/>
                </a:solidFill>
                <a:ea typeface="Droid Sans Japanese"/>
                <a:cs typeface="Droid Sans Japanese"/>
              </a:rPr>
              <a:t>утвер</a:t>
            </a:r>
            <a:r>
              <a:rPr lang="ru-RU" sz="1700" b="1" i="0" u="none">
                <a:solidFill>
                  <a:schemeClr val="tx1"/>
                </a:solidFill>
                <a:ea typeface="Droid Sans Japanese"/>
                <a:cs typeface="Droid Sans Japanese"/>
              </a:rPr>
              <a:t>ждены</a:t>
            </a:r>
            <a:r>
              <a:rPr sz="1700" b="1" i="0" u="none">
                <a:solidFill>
                  <a:schemeClr val="tx1"/>
                </a:solidFill>
                <a:ea typeface="Droid Sans Japanese"/>
                <a:cs typeface="Droid Sans Japanese"/>
              </a:rPr>
              <a:t> долгосрочные планы комплексного социально-экономического развития</a:t>
            </a:r>
            <a:r>
              <a:rPr sz="1700" b="0" i="0" u="none">
                <a:solidFill>
                  <a:schemeClr val="tx1"/>
                </a:solidFill>
                <a:ea typeface="Droid Sans Japanese"/>
                <a:cs typeface="Droid Sans Japanese"/>
              </a:rPr>
              <a:t> </a:t>
            </a:r>
            <a:r>
              <a:rPr lang="ru-RU" sz="1700" b="0" i="0" u="none">
                <a:solidFill>
                  <a:schemeClr val="accent6">
                    <a:lumMod val="75000"/>
                  </a:schemeClr>
                </a:solidFill>
                <a:ea typeface="Droid Sans Japanese"/>
                <a:cs typeface="Droid Sans Japanese"/>
              </a:rPr>
              <a:t>22</a:t>
            </a:r>
            <a:r>
              <a:rPr sz="1700" b="0" i="0" u="none">
                <a:solidFill>
                  <a:schemeClr val="accent6">
                    <a:lumMod val="75000"/>
                  </a:schemeClr>
                </a:solidFill>
                <a:ea typeface="Droid Sans Japanese"/>
                <a:cs typeface="Droid Sans Japanese"/>
              </a:rPr>
              <a:t> городов Амурской и Магаданской областей, </a:t>
            </a:r>
            <a:r>
              <a:rPr sz="1700" b="1" i="0" u="none">
                <a:solidFill>
                  <a:schemeClr val="tx1"/>
                </a:solidFill>
                <a:ea typeface="Droid Sans Japanese"/>
                <a:cs typeface="Droid Sans Japanese"/>
              </a:rPr>
              <a:t>Приморского</a:t>
            </a:r>
            <a:r>
              <a:rPr sz="1700" b="0" i="0" u="none">
                <a:solidFill>
                  <a:schemeClr val="accent6">
                    <a:lumMod val="75000"/>
                  </a:schemeClr>
                </a:solidFill>
                <a:ea typeface="Droid Sans Japanese"/>
                <a:cs typeface="Droid Sans Japanese"/>
              </a:rPr>
              <a:t>, Хабаровского и Забайкальского краев, Якутии, Чукотки и ЕАО. </a:t>
            </a:r>
            <a:endParaRPr sz="1700" b="1" i="0" u="none">
              <a:solidFill>
                <a:schemeClr val="accent6">
                  <a:lumMod val="75000"/>
                </a:schemeClr>
              </a:solidFill>
              <a:ea typeface="Droid Sans Japanese"/>
              <a:cs typeface="Droid Sans Japanese"/>
            </a:endParaRPr>
          </a:p>
          <a:p>
            <a:pPr algn="just">
              <a:defRPr/>
            </a:pPr>
            <a:endParaRPr sz="1700" b="0" i="1" u="none">
              <a:solidFill>
                <a:schemeClr val="tx1"/>
              </a:solidFill>
              <a:ea typeface="Droid Sans Japanese"/>
              <a:cs typeface="Droid Sans Japanese"/>
            </a:endParaRPr>
          </a:p>
          <a:p>
            <a:pPr algn="just">
              <a:defRPr/>
            </a:pPr>
            <a:r>
              <a:rPr sz="1700" b="1" i="0" u="none">
                <a:solidFill>
                  <a:schemeClr val="tx1"/>
                </a:solidFill>
                <a:ea typeface="Droid Sans Japanese"/>
                <a:cs typeface="Droid Sans Japanese"/>
              </a:rPr>
              <a:t>Реализация планов комплексного развития позволит</a:t>
            </a:r>
            <a:r>
              <a:rPr sz="1700" b="0" i="0" u="none">
                <a:solidFill>
                  <a:schemeClr val="tx1"/>
                </a:solidFill>
                <a:ea typeface="Droid Sans Japanese"/>
                <a:cs typeface="Droid Sans Japanese"/>
              </a:rPr>
              <a:t> </a:t>
            </a:r>
            <a:r>
              <a:rPr sz="1700" b="0" i="1" u="none">
                <a:solidFill>
                  <a:schemeClr val="accent6">
                    <a:lumMod val="75000"/>
                  </a:schemeClr>
                </a:solidFill>
                <a:ea typeface="Droid Sans Japanese"/>
                <a:cs typeface="Droid Sans Japanese"/>
              </a:rPr>
              <a:t>повысить качество жизни людей, развить перспективные отрасли экономики, создать новые рабочие места и дополнительные возможности для самореализации людей, раскрыть уникальные природные преимущества регионов.</a:t>
            </a:r>
            <a:endParaRPr/>
          </a:p>
        </p:txBody>
      </p:sp>
      <p:sp>
        <p:nvSpPr>
          <p:cNvPr id="931214265" name="TextBox 931214264"/>
          <p:cNvSpPr txBox="1"/>
          <p:nvPr/>
        </p:nvSpPr>
        <p:spPr bwMode="auto">
          <a:xfrm>
            <a:off x="348339" y="4728877"/>
            <a:ext cx="2241195" cy="4210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49">
            <a:solidFill>
              <a:schemeClr val="accent6">
                <a:lumMod val="20000"/>
                <a:lumOff val="80000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>
                <a:solidFill>
                  <a:schemeClr val="tx1">
                    <a:lumMod val="95000"/>
                    <a:lumOff val="5000"/>
                  </a:schemeClr>
                </a:solidFill>
              </a:rPr>
              <a:t>ОБРАЗОВАНИЕ</a:t>
            </a:r>
            <a:endParaRPr/>
          </a:p>
        </p:txBody>
      </p:sp>
      <p:sp>
        <p:nvSpPr>
          <p:cNvPr id="415570569" name="TextBox 415570568"/>
          <p:cNvSpPr txBox="1"/>
          <p:nvPr/>
        </p:nvSpPr>
        <p:spPr bwMode="auto">
          <a:xfrm>
            <a:off x="2841986" y="4728877"/>
            <a:ext cx="3040405" cy="4210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49">
            <a:solidFill>
              <a:schemeClr val="accent6">
                <a:lumMod val="20000"/>
                <a:lumOff val="80000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2100" b="0" i="0" u="none" strike="noStrike" cap="none" spc="0">
                <a:solidFill>
                  <a:schemeClr val="tx1">
                    <a:lumMod val="95000"/>
                    <a:lumOff val="5000"/>
                  </a:schemeClr>
                </a:solidFill>
                <a:ea typeface="Gill Sans MT"/>
                <a:cs typeface="Gill Sans MT"/>
              </a:rPr>
              <a:t>ЗДРАВООХРАНЕНИЕ</a:t>
            </a:r>
            <a:endParaRPr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53415735" name="TextBox 953415734"/>
          <p:cNvSpPr txBox="1"/>
          <p:nvPr/>
        </p:nvSpPr>
        <p:spPr bwMode="auto">
          <a:xfrm>
            <a:off x="6134843" y="4728123"/>
            <a:ext cx="1256507" cy="4210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49">
            <a:solidFill>
              <a:schemeClr val="accent6">
                <a:lumMod val="20000"/>
                <a:lumOff val="80000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2100" b="0" i="0" u="none" strike="noStrike" cap="none" spc="0">
                <a:solidFill>
                  <a:schemeClr val="tx1">
                    <a:lumMod val="95000"/>
                    <a:lumOff val="5000"/>
                  </a:schemeClr>
                </a:solidFill>
                <a:ea typeface="Gill Sans MT"/>
                <a:cs typeface="Gill Sans MT"/>
              </a:rPr>
              <a:t>СПОРТ</a:t>
            </a:r>
            <a:endParaRPr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8879660" name="TextBox 208879659"/>
          <p:cNvSpPr txBox="1"/>
          <p:nvPr/>
        </p:nvSpPr>
        <p:spPr bwMode="auto">
          <a:xfrm>
            <a:off x="7643802" y="4728122"/>
            <a:ext cx="2252226" cy="4210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49">
            <a:solidFill>
              <a:schemeClr val="accent6">
                <a:lumMod val="20000"/>
                <a:lumOff val="80000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2100" b="0" i="0" u="none" strike="noStrike" cap="none" spc="0">
                <a:solidFill>
                  <a:schemeClr val="tx1">
                    <a:lumMod val="95000"/>
                    <a:lumOff val="5000"/>
                  </a:schemeClr>
                </a:solidFill>
                <a:ea typeface="Gill Sans MT"/>
                <a:cs typeface="Gill Sans MT"/>
              </a:rPr>
              <a:t>КУЛЬТУРА</a:t>
            </a:r>
            <a:endParaRPr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28198203" name="TextBox 1928198202"/>
          <p:cNvSpPr txBox="1"/>
          <p:nvPr/>
        </p:nvSpPr>
        <p:spPr bwMode="auto">
          <a:xfrm>
            <a:off x="348338" y="5381881"/>
            <a:ext cx="4306707" cy="4069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49">
            <a:solidFill>
              <a:schemeClr val="accent6">
                <a:lumMod val="20000"/>
                <a:lumOff val="80000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2100" b="0" i="0" u="none" strike="noStrike" cap="none" spc="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Droid Sans Japanese"/>
                <a:cs typeface="Droid Sans Japanese"/>
              </a:rPr>
              <a:t>СОЦИАЛЬНОЕ ОБЕСПЕЧЕНИЕ</a:t>
            </a:r>
            <a:endParaRPr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66169056" name="TextBox 1366169055"/>
          <p:cNvSpPr txBox="1"/>
          <p:nvPr/>
        </p:nvSpPr>
        <p:spPr bwMode="auto">
          <a:xfrm>
            <a:off x="10148480" y="4728121"/>
            <a:ext cx="1760691" cy="4210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49">
            <a:solidFill>
              <a:schemeClr val="accent6">
                <a:lumMod val="20000"/>
                <a:lumOff val="80000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2100" b="0" i="0" u="none" strike="noStrike" cap="none" spc="0">
                <a:solidFill>
                  <a:schemeClr val="tx1">
                    <a:lumMod val="95000"/>
                    <a:lumOff val="5000"/>
                  </a:schemeClr>
                </a:solidFill>
                <a:ea typeface="Droid Sans Japanese"/>
                <a:cs typeface="Droid Sans Japanese"/>
              </a:rPr>
              <a:t>ЖИЛЬЕ</a:t>
            </a:r>
            <a:endParaRPr b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69232342" name="TextBox 1869232341"/>
          <p:cNvSpPr txBox="1"/>
          <p:nvPr/>
        </p:nvSpPr>
        <p:spPr bwMode="auto">
          <a:xfrm>
            <a:off x="4799062" y="5383894"/>
            <a:ext cx="4896544" cy="4210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49">
            <a:solidFill>
              <a:schemeClr val="accent6">
                <a:lumMod val="20000"/>
                <a:lumOff val="80000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2100" b="0" i="0" u="none" strike="noStrike" cap="none" spc="0" dirty="0">
                <a:solidFill>
                  <a:schemeClr val="tx1">
                    <a:lumMod val="95000"/>
                    <a:lumOff val="5000"/>
                  </a:schemeClr>
                </a:solidFill>
                <a:ea typeface="Gill Sans MT"/>
                <a:cs typeface="Gill Sans MT"/>
              </a:rPr>
              <a:t>КОМФОРТНАЯ ГОРОДСКАЯ СРЕДА</a:t>
            </a:r>
            <a:endParaRPr lang="ru-RU" sz="2100" b="0" i="0" u="none" strike="noStrike" cap="none" spc="0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FF"/>
              </a:highlight>
              <a:cs typeface="Times New Roman"/>
            </a:endParaRPr>
          </a:p>
        </p:txBody>
      </p:sp>
      <p:sp>
        <p:nvSpPr>
          <p:cNvPr id="832689435" name="TextBox 832689434"/>
          <p:cNvSpPr txBox="1"/>
          <p:nvPr/>
        </p:nvSpPr>
        <p:spPr bwMode="auto">
          <a:xfrm>
            <a:off x="7535366" y="6022082"/>
            <a:ext cx="4517821" cy="4210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49">
            <a:solidFill>
              <a:schemeClr val="accent6">
                <a:lumMod val="20000"/>
                <a:lumOff val="80000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2100" b="0" i="0" u="none" strike="noStrike" cap="none" spc="0" dirty="0">
                <a:solidFill>
                  <a:schemeClr val="tx1">
                    <a:lumMod val="95000"/>
                    <a:lumOff val="5000"/>
                  </a:schemeClr>
                </a:solidFill>
                <a:ea typeface="Droid Sans Japanese"/>
                <a:cs typeface="Droid Sans Japanese"/>
              </a:rPr>
              <a:t>КОММУНАЛЬНАЯ ИНФРАСТРУКТУРА</a:t>
            </a:r>
            <a:endParaRPr lang="ru-RU" sz="2100" b="0" i="0" u="none" strike="noStrike" cap="none" spc="0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FF"/>
              </a:highlight>
              <a:cs typeface="Times New Roman"/>
            </a:endParaRPr>
          </a:p>
        </p:txBody>
      </p:sp>
      <p:sp>
        <p:nvSpPr>
          <p:cNvPr id="1019496278" name="TextBox 1019496277"/>
          <p:cNvSpPr txBox="1"/>
          <p:nvPr/>
        </p:nvSpPr>
        <p:spPr bwMode="auto">
          <a:xfrm>
            <a:off x="3494919" y="6034885"/>
            <a:ext cx="3638499" cy="4210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49">
            <a:solidFill>
              <a:schemeClr val="accent6">
                <a:lumMod val="20000"/>
                <a:lumOff val="80000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2100" b="0" i="0" u="none" strike="noStrike" cap="none" spc="0">
                <a:solidFill>
                  <a:schemeClr val="tx1">
                    <a:lumMod val="95000"/>
                    <a:lumOff val="5000"/>
                  </a:schemeClr>
                </a:solidFill>
                <a:ea typeface="Droid Sans Japanese"/>
                <a:cs typeface="Droid Sans Japanese"/>
              </a:rPr>
              <a:t>ТРАНСПОРТ И ЛОГИСТИКА</a:t>
            </a:r>
            <a:endParaRPr lang="ru-RU" sz="2100" b="0" i="0" u="none" strike="noStrike" cap="none" spc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FF"/>
              </a:highlight>
              <a:cs typeface="Times New Roman"/>
            </a:endParaRPr>
          </a:p>
        </p:txBody>
      </p:sp>
      <p:sp>
        <p:nvSpPr>
          <p:cNvPr id="988400494" name="TextBox 988400493"/>
          <p:cNvSpPr txBox="1"/>
          <p:nvPr/>
        </p:nvSpPr>
        <p:spPr bwMode="auto">
          <a:xfrm>
            <a:off x="348337" y="6235642"/>
            <a:ext cx="3082571" cy="4210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49">
            <a:solidFill>
              <a:schemeClr val="accent6">
                <a:lumMod val="20000"/>
                <a:lumOff val="80000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2100" b="0" i="0" u="none" strike="noStrike" cap="none" spc="0" dirty="0">
                <a:solidFill>
                  <a:schemeClr val="tx1">
                    <a:lumMod val="95000"/>
                    <a:lumOff val="5000"/>
                  </a:schemeClr>
                </a:solidFill>
                <a:ea typeface="Droid Sans Japanese"/>
                <a:cs typeface="Droid Sans Japanese"/>
              </a:rPr>
              <a:t>ПРОМЫШЛЕННОСТЬ</a:t>
            </a:r>
            <a:endParaRPr lang="ru-RU" sz="2100" b="0" i="0" u="none" strike="noStrike" cap="none" spc="0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FF"/>
              </a:highlight>
              <a:cs typeface="Times New Roman"/>
            </a:endParaRPr>
          </a:p>
        </p:txBody>
      </p:sp>
      <p:sp>
        <p:nvSpPr>
          <p:cNvPr id="110422361" name="TextBox 110422360"/>
          <p:cNvSpPr txBox="1"/>
          <p:nvPr/>
        </p:nvSpPr>
        <p:spPr bwMode="auto">
          <a:xfrm>
            <a:off x="9794276" y="5374736"/>
            <a:ext cx="2263472" cy="4210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49">
            <a:solidFill>
              <a:schemeClr val="accent6">
                <a:lumMod val="20000"/>
                <a:lumOff val="80000"/>
              </a:schemeClr>
            </a:solidFill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2100" b="0" i="0" u="none" strike="noStrike" cap="none" spc="0" dirty="0">
                <a:solidFill>
                  <a:schemeClr val="tx1">
                    <a:lumMod val="95000"/>
                    <a:lumOff val="5000"/>
                  </a:schemeClr>
                </a:solidFill>
                <a:ea typeface="Droid Sans Japanese"/>
                <a:cs typeface="Droid Sans Japanese"/>
              </a:rPr>
              <a:t>ЭКОЛОГИЯ</a:t>
            </a:r>
            <a:endParaRPr lang="ru-RU" sz="2100" b="0" i="0" u="none" strike="noStrike" cap="none" spc="0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FF"/>
              </a:highlight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8585100" name="TextBox 1308585099"/>
          <p:cNvSpPr txBox="1"/>
          <p:nvPr/>
        </p:nvSpPr>
        <p:spPr bwMode="auto">
          <a:xfrm>
            <a:off x="0" y="117426"/>
            <a:ext cx="12190413" cy="4680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2400" b="1" i="0" u="none">
                <a:solidFill>
                  <a:schemeClr val="accent6">
                    <a:lumMod val="75000"/>
                  </a:schemeClr>
                </a:solidFill>
                <a:ea typeface="Droid Sans Japanese"/>
                <a:cs typeface="Droid Sans Japanese"/>
              </a:rPr>
              <a:t>Основные организационные мероприятия</a:t>
            </a:r>
            <a:endParaRPr b="1" i="0" u="none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9013763" name="TextBox 759013762"/>
          <p:cNvSpPr txBox="1"/>
          <p:nvPr/>
        </p:nvSpPr>
        <p:spPr bwMode="auto">
          <a:xfrm>
            <a:off x="190550" y="909514"/>
            <a:ext cx="11809312" cy="542244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indent="360000" algn="just">
              <a:buFont typeface="Wingdings"/>
              <a:buChar char="ü"/>
              <a:defRPr/>
            </a:pPr>
            <a:r>
              <a:rPr lang="ru-RU" sz="1550" b="1" dirty="0">
                <a:solidFill>
                  <a:srgbClr val="35436A"/>
                </a:solidFill>
                <a:ea typeface="Gill Sans MT"/>
                <a:cs typeface="Gill Sans MT"/>
              </a:rPr>
              <a:t>Проведение анализа рисков негативного воздействия вод </a:t>
            </a:r>
            <a:r>
              <a:rPr lang="ru-RU" sz="1550" dirty="0">
                <a:ea typeface="Gill Sans MT"/>
                <a:cs typeface="Gill Sans MT"/>
              </a:rPr>
              <a:t>в г. Уссурийске Приморского края и представление предложений по повышению эффективности организации инженерной защиты территории и объектов от такого воздействия</a:t>
            </a:r>
            <a:endParaRPr sz="1550" dirty="0"/>
          </a:p>
          <a:p>
            <a:pPr indent="360000" algn="just">
              <a:buFont typeface="Wingdings"/>
              <a:buChar char="ü"/>
              <a:defRPr/>
            </a:pPr>
            <a:endParaRPr lang="ru-RU" sz="1550" dirty="0">
              <a:ea typeface="Gill Sans MT"/>
              <a:cs typeface="Gill Sans MT"/>
            </a:endParaRPr>
          </a:p>
          <a:p>
            <a:pPr indent="360000" algn="just">
              <a:buFont typeface="Wingdings"/>
              <a:buChar char="ü"/>
              <a:defRPr/>
            </a:pPr>
            <a:r>
              <a:rPr lang="ru-RU" sz="1550" dirty="0">
                <a:ea typeface="Gill Sans MT"/>
                <a:cs typeface="Gill Sans MT"/>
              </a:rPr>
              <a:t>Разработка и утверждение плана мероприятий («дорожной карты») по созданию на территории Уссурийского городского округа </a:t>
            </a:r>
            <a:r>
              <a:rPr lang="ru-RU" sz="1550" b="1" dirty="0">
                <a:solidFill>
                  <a:srgbClr val="35436A"/>
                </a:solidFill>
                <a:ea typeface="Gill Sans MT"/>
                <a:cs typeface="Gill Sans MT"/>
              </a:rPr>
              <a:t>к</a:t>
            </a:r>
            <a:r>
              <a:rPr lang="ru-RU" sz="1550" b="1" dirty="0">
                <a:solidFill>
                  <a:schemeClr val="accent6">
                    <a:lumMod val="75000"/>
                  </a:schemeClr>
                </a:solidFill>
                <a:ea typeface="Gill Sans MT"/>
                <a:cs typeface="Gill Sans MT"/>
              </a:rPr>
              <a:t>ластера международной торговли, предусмотрев строительство Экспоцентра и создание туристической инфраструктуры</a:t>
            </a:r>
            <a:r>
              <a:rPr lang="ru-RU" sz="1550" dirty="0">
                <a:solidFill>
                  <a:schemeClr val="accent6">
                    <a:lumMod val="75000"/>
                  </a:schemeClr>
                </a:solidFill>
                <a:ea typeface="Gill Sans MT"/>
                <a:cs typeface="Gill Sans MT"/>
              </a:rPr>
              <a:t>,</a:t>
            </a:r>
            <a:r>
              <a:rPr lang="ru-RU" sz="1550" dirty="0">
                <a:ea typeface="Gill Sans MT"/>
                <a:cs typeface="Gill Sans MT"/>
              </a:rPr>
              <a:t> а также обеспечение в 2025-2028 годах выполнение этого плана мероприятий</a:t>
            </a:r>
            <a:endParaRPr sz="1550" dirty="0"/>
          </a:p>
          <a:p>
            <a:pPr indent="360000" algn="just">
              <a:buFont typeface="Wingdings"/>
              <a:buChar char="ü"/>
              <a:defRPr/>
            </a:pPr>
            <a:endParaRPr lang="ru-RU" sz="1550" dirty="0">
              <a:cs typeface="Times New Roman"/>
            </a:endParaRPr>
          </a:p>
          <a:p>
            <a:pPr indent="360000" algn="just">
              <a:buFont typeface="Wingdings"/>
              <a:buChar char="ü"/>
              <a:defRPr/>
            </a:pPr>
            <a:r>
              <a:rPr lang="ru-RU" sz="1550" dirty="0">
                <a:ea typeface="Gill Sans MT"/>
                <a:cs typeface="Gill Sans MT"/>
              </a:rPr>
              <a:t>Проведение оценки целесообразности создания в сотрудничестве с государствами Азиатско-Тихоокеанского региона и Республикой Белоруссия технопарка в Уссурийском городском округе в целях </a:t>
            </a:r>
            <a:r>
              <a:rPr lang="ru-RU" sz="1550" b="1" dirty="0">
                <a:solidFill>
                  <a:schemeClr val="accent6">
                    <a:lumMod val="75000"/>
                  </a:schemeClr>
                </a:solidFill>
                <a:ea typeface="Gill Sans MT"/>
                <a:cs typeface="Gill Sans MT"/>
              </a:rPr>
              <a:t>размещения на территории технопарка организаций</a:t>
            </a:r>
            <a:r>
              <a:rPr lang="ru-RU" sz="1550" dirty="0">
                <a:ea typeface="Gill Sans MT"/>
                <a:cs typeface="Gill Sans MT"/>
              </a:rPr>
              <a:t>, осуществляющих производство продукции, используемой в сельском хозяйстве, и организаций, осуществляющих переработку сельскохозяйственной продукции</a:t>
            </a:r>
            <a:endParaRPr sz="1550" dirty="0"/>
          </a:p>
          <a:p>
            <a:pPr indent="360000" algn="just">
              <a:buFont typeface="Wingdings"/>
              <a:buChar char="ü"/>
              <a:defRPr/>
            </a:pPr>
            <a:endParaRPr lang="ru-RU" sz="1550" dirty="0">
              <a:cs typeface="Times New Roman"/>
            </a:endParaRPr>
          </a:p>
          <a:p>
            <a:pPr indent="360000" algn="just">
              <a:buFont typeface="Wingdings"/>
              <a:buChar char="ü"/>
              <a:defRPr/>
            </a:pPr>
            <a:r>
              <a:rPr lang="ru-RU" sz="1550" b="1" dirty="0">
                <a:solidFill>
                  <a:srgbClr val="35436A"/>
                </a:solidFill>
                <a:ea typeface="Gill Sans MT"/>
                <a:cs typeface="Gill Sans MT"/>
              </a:rPr>
              <a:t>Модернизация таможенных постов</a:t>
            </a:r>
            <a:r>
              <a:rPr lang="ru-RU" sz="1550" dirty="0">
                <a:solidFill>
                  <a:srgbClr val="35436A"/>
                </a:solidFill>
                <a:ea typeface="Gill Sans MT"/>
                <a:cs typeface="Gill Sans MT"/>
              </a:rPr>
              <a:t> </a:t>
            </a:r>
            <a:r>
              <a:rPr lang="ru-RU" sz="1550" dirty="0">
                <a:solidFill>
                  <a:schemeClr val="tx1">
                    <a:lumMod val="95000"/>
                    <a:lumOff val="5000"/>
                  </a:schemeClr>
                </a:solidFill>
                <a:ea typeface="Gill Sans MT"/>
                <a:cs typeface="Gill Sans MT"/>
              </a:rPr>
              <a:t>в составе Уссурийской таможни</a:t>
            </a:r>
            <a:endParaRPr sz="1550" dirty="0"/>
          </a:p>
          <a:p>
            <a:pPr indent="360000" algn="just">
              <a:buFont typeface="Wingdings"/>
              <a:buChar char="ü"/>
              <a:defRPr/>
            </a:pPr>
            <a:endParaRPr lang="ru-RU" sz="155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indent="360000" algn="just">
              <a:buFont typeface="Wingdings"/>
              <a:buChar char="ü"/>
              <a:defRPr/>
            </a:pPr>
            <a:r>
              <a:rPr lang="ru-RU" sz="1550" b="1" dirty="0">
                <a:solidFill>
                  <a:srgbClr val="35436A"/>
                </a:solidFill>
              </a:rPr>
              <a:t>Р</a:t>
            </a:r>
            <a:r>
              <a:rPr lang="ru-RU" sz="1550" b="1" dirty="0">
                <a:solidFill>
                  <a:schemeClr val="accent6">
                    <a:lumMod val="75000"/>
                  </a:schemeClr>
                </a:solidFill>
                <a:ea typeface="Gill Sans MT"/>
                <a:cs typeface="Gill Sans MT"/>
              </a:rPr>
              <a:t>еконструкция мелиоративных систем </a:t>
            </a:r>
            <a:r>
              <a:rPr lang="ru-RU" sz="1550" dirty="0">
                <a:ea typeface="Gill Sans MT"/>
                <a:cs typeface="Gill Sans MT"/>
              </a:rPr>
              <a:t>для вовлечения в сельскохозяйственный оборот неиспользуемых земель сельскохозяйственного назначения (мелиорируемых земель), включая реализацию мер по орошению и осушению земель</a:t>
            </a:r>
            <a:endParaRPr sz="1550" dirty="0"/>
          </a:p>
          <a:p>
            <a:pPr indent="360000" algn="just">
              <a:buFont typeface="Wingdings"/>
              <a:buChar char="ü"/>
              <a:defRPr/>
            </a:pPr>
            <a:endParaRPr lang="ru-RU" sz="1550" dirty="0"/>
          </a:p>
          <a:p>
            <a:pPr marL="0" marR="0" indent="360000" algn="just">
              <a:buFont typeface="Wingdings"/>
              <a:buChar char="ü"/>
              <a:defRPr/>
            </a:pPr>
            <a:r>
              <a:rPr lang="ru-RU" sz="1550" dirty="0"/>
              <a:t>Разработка и утверждение планов-графиков («дорожных карт») по </a:t>
            </a:r>
            <a:r>
              <a:rPr lang="ru-RU" sz="1550" b="1" dirty="0">
                <a:solidFill>
                  <a:schemeClr val="accent6">
                    <a:lumMod val="75000"/>
                  </a:schemeClr>
                </a:solidFill>
              </a:rPr>
              <a:t>переселению в Уссурийском городском округе</a:t>
            </a:r>
            <a:r>
              <a:rPr lang="ru-RU" sz="1550" dirty="0"/>
              <a:t>, не позднее 1 января 2030 года всех граждан из аварийного жилья, признанного таковым по состоянию на 1 сентября 2023 года, а также обеспечить выполнение этих планов графиков</a:t>
            </a:r>
            <a:endParaRPr sz="1550" dirty="0"/>
          </a:p>
          <a:p>
            <a:pPr marL="0" marR="0" indent="360000" algn="just">
              <a:buFont typeface="Wingdings"/>
              <a:buChar char="ü"/>
              <a:defRPr/>
            </a:pPr>
            <a:endParaRPr sz="1550" dirty="0"/>
          </a:p>
          <a:p>
            <a:pPr marL="0" marR="0" indent="360000" algn="just">
              <a:buFont typeface="Wingdings"/>
              <a:buChar char="ü"/>
              <a:defRPr/>
            </a:pPr>
            <a:r>
              <a:rPr lang="ru-RU" sz="1550" b="0" i="0" u="none" strike="noStrike" cap="none" spc="0" dirty="0">
                <a:solidFill>
                  <a:schemeClr val="tx1"/>
                </a:solidFill>
                <a:ea typeface="Gill Sans MT"/>
                <a:cs typeface="Gill Sans MT"/>
              </a:rPr>
              <a:t>Обеспечение финансирования </a:t>
            </a:r>
            <a:r>
              <a:rPr lang="ru-RU" sz="1550" b="1" i="0" u="none" strike="noStrike" cap="none" spc="0" dirty="0">
                <a:solidFill>
                  <a:schemeClr val="accent6">
                    <a:lumMod val="75000"/>
                  </a:schemeClr>
                </a:solidFill>
                <a:ea typeface="Gill Sans MT"/>
                <a:cs typeface="Gill Sans MT"/>
              </a:rPr>
              <a:t>реконструкции </a:t>
            </a:r>
            <a:r>
              <a:rPr lang="ru-RU" sz="1550" b="1" i="0" u="none" strike="noStrike" cap="none" spc="0" dirty="0">
                <a:solidFill>
                  <a:srgbClr val="35436A"/>
                </a:solidFill>
                <a:ea typeface="Gill Sans MT"/>
                <a:cs typeface="Gill Sans MT"/>
              </a:rPr>
              <a:t>здания</a:t>
            </a:r>
            <a:r>
              <a:rPr lang="ru-RU" sz="1550" b="0" i="0" u="none" strike="noStrike" cap="none" spc="0" dirty="0">
                <a:solidFill>
                  <a:schemeClr val="tx1"/>
                </a:solidFill>
                <a:ea typeface="Gill Sans MT"/>
                <a:cs typeface="Gill Sans MT"/>
              </a:rPr>
              <a:t> федерального государственного бюджетного учреждения культуры и искусства </a:t>
            </a:r>
            <a:r>
              <a:rPr lang="ru-RU" sz="1550" b="0" i="0" u="none" strike="noStrike" cap="none" spc="0" dirty="0">
                <a:solidFill>
                  <a:schemeClr val="accent6">
                    <a:lumMod val="75000"/>
                  </a:schemeClr>
                </a:solidFill>
                <a:ea typeface="Gill Sans MT"/>
                <a:cs typeface="Gill Sans MT"/>
              </a:rPr>
              <a:t>«</a:t>
            </a:r>
            <a:r>
              <a:rPr lang="ru-RU" sz="1550" b="1" i="0" u="none" strike="noStrike" cap="none" spc="0" dirty="0">
                <a:solidFill>
                  <a:schemeClr val="accent6">
                    <a:lumMod val="75000"/>
                  </a:schemeClr>
                </a:solidFill>
                <a:ea typeface="Gill Sans MT"/>
                <a:cs typeface="Gill Sans MT"/>
              </a:rPr>
              <a:t>Дом офицеров Уссурийского гарнизона</a:t>
            </a:r>
            <a:r>
              <a:rPr lang="ru-RU" sz="1550" b="0" i="0" u="none" strike="noStrike" cap="none" spc="0" dirty="0">
                <a:solidFill>
                  <a:schemeClr val="accent6">
                    <a:lumMod val="75000"/>
                  </a:schemeClr>
                </a:solidFill>
                <a:ea typeface="Gill Sans MT"/>
                <a:cs typeface="Gill Sans MT"/>
              </a:rPr>
              <a:t>»</a:t>
            </a:r>
            <a:r>
              <a:rPr lang="ru-RU" sz="1550" b="0" i="0" u="none" strike="noStrike" cap="none" spc="0" dirty="0">
                <a:solidFill>
                  <a:schemeClr val="tx1"/>
                </a:solidFill>
                <a:ea typeface="Gill Sans MT"/>
                <a:cs typeface="Gill Sans MT"/>
              </a:rPr>
              <a:t> Минобороны России</a:t>
            </a:r>
            <a:endParaRPr sz="1550" b="0" i="0" u="none" strike="noStrike" cap="none" spc="0" dirty="0">
              <a:solidFill>
                <a:schemeClr val="tx1"/>
              </a:solidFill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0656712" name="TextBox 690656711"/>
          <p:cNvSpPr txBox="1"/>
          <p:nvPr/>
        </p:nvSpPr>
        <p:spPr bwMode="auto">
          <a:xfrm>
            <a:off x="118543" y="129048"/>
            <a:ext cx="11953328" cy="4680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2400" b="1" i="0" u="none">
                <a:solidFill>
                  <a:schemeClr val="accent6">
                    <a:lumMod val="75000"/>
                  </a:schemeClr>
                </a:solidFill>
                <a:ea typeface="Droid Sans Japanese"/>
                <a:cs typeface="Droid Sans Japanese"/>
              </a:rPr>
              <a:t>Развитие образования</a:t>
            </a:r>
            <a:endParaRPr b="1" i="0" u="none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47154347" name="TextBox 647154346"/>
          <p:cNvSpPr txBox="1"/>
          <p:nvPr/>
        </p:nvSpPr>
        <p:spPr bwMode="auto">
          <a:xfrm>
            <a:off x="7545447" y="308530"/>
            <a:ext cx="5014500" cy="2364493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4320000" marR="0" indent="0" algn="l">
              <a:defRPr/>
            </a:pPr>
            <a:endParaRPr lang="ru-RU" sz="1800" b="0" i="1" u="none" strike="noStrike" cap="none" spc="0">
              <a:solidFill>
                <a:schemeClr val="tx1"/>
              </a:solidFill>
              <a:ea typeface="Droid Sans Japanese"/>
              <a:cs typeface="Droid Sans Japanese"/>
            </a:endParaRPr>
          </a:p>
          <a:p>
            <a:pPr marL="90000" marR="0" indent="0" algn="l">
              <a:lnSpc>
                <a:spcPct val="150000"/>
              </a:lnSpc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строительство - 8 мероприятий</a:t>
            </a:r>
          </a:p>
          <a:p>
            <a:pPr marL="90000" marR="0" indent="0" algn="l">
              <a:lnSpc>
                <a:spcPct val="150000"/>
              </a:lnSpc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реконструкция - 4 мероприятия</a:t>
            </a:r>
          </a:p>
          <a:p>
            <a:pPr marL="90000" marR="0" indent="0" algn="l">
              <a:lnSpc>
                <a:spcPct val="150000"/>
              </a:lnSpc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капитальный ремонт - 49 мероприятий</a:t>
            </a:r>
            <a:endParaRPr/>
          </a:p>
          <a:p>
            <a:pPr marL="4320000" marR="0" indent="0" algn="l">
              <a:lnSpc>
                <a:spcPct val="150000"/>
              </a:lnSpc>
              <a:defRPr/>
            </a:pPr>
            <a:endParaRPr lang="ru-RU"/>
          </a:p>
          <a:p>
            <a:pPr marL="4320000" marR="0" indent="0" algn="l">
              <a:defRPr/>
            </a:pPr>
            <a:endParaRPr lang="ru-RU" sz="1800" b="0" i="1" u="none" strike="noStrike" cap="none" spc="0">
              <a:solidFill>
                <a:schemeClr val="tx1"/>
              </a:solidFill>
              <a:ea typeface="Droid Sans Japanese"/>
              <a:cs typeface="Droid Sans Japanese"/>
            </a:endParaRPr>
          </a:p>
        </p:txBody>
      </p:sp>
      <p:sp>
        <p:nvSpPr>
          <p:cNvPr id="1533279626" name="object 2"/>
          <p:cNvSpPr/>
          <p:nvPr/>
        </p:nvSpPr>
        <p:spPr bwMode="auto">
          <a:xfrm>
            <a:off x="118542" y="1988730"/>
            <a:ext cx="4824535" cy="2908694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045867917" name="object 3"/>
          <p:cNvSpPr/>
          <p:nvPr/>
        </p:nvSpPr>
        <p:spPr bwMode="auto">
          <a:xfrm>
            <a:off x="5159102" y="4437906"/>
            <a:ext cx="5040560" cy="2330802"/>
          </a:xfrm>
          <a:prstGeom prst="rect">
            <a:avLst/>
          </a:prstGeom>
          <a:blipFill>
            <a:blip r:embed="rId3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072530427" name="Стрелка вправо с вырезом 1072530426"/>
          <p:cNvSpPr/>
          <p:nvPr/>
        </p:nvSpPr>
        <p:spPr bwMode="auto">
          <a:xfrm>
            <a:off x="6258064" y="969294"/>
            <a:ext cx="1084529" cy="603564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5422080" name="TextBox 325422079"/>
          <p:cNvSpPr txBox="1"/>
          <p:nvPr/>
        </p:nvSpPr>
        <p:spPr bwMode="auto">
          <a:xfrm>
            <a:off x="1198662" y="785782"/>
            <a:ext cx="4730900" cy="97058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b="1" i="0" u="none" strike="noStrike" cap="none" spc="0">
                <a:solidFill>
                  <a:schemeClr val="accent6">
                    <a:lumMod val="75000"/>
                  </a:schemeClr>
                </a:solidFill>
                <a:ea typeface="Droid Sans Japanese"/>
                <a:cs typeface="Droid Sans Japanese"/>
              </a:rPr>
              <a:t>61 мероприятие</a:t>
            </a:r>
            <a:endParaRPr/>
          </a:p>
          <a:p>
            <a:pPr algn="ctr"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на общую сумму - </a:t>
            </a:r>
            <a:r>
              <a:rPr lang="ru-RU" sz="1800" b="1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27 629,1 млн. рублей</a:t>
            </a: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 </a:t>
            </a:r>
            <a:endParaRPr lang="ru-RU" b="0" i="0" u="none" strike="noStrike" cap="none" spc="0">
              <a:solidFill>
                <a:schemeClr val="tx1"/>
              </a:solidFill>
              <a:ea typeface="Droid Sans Japanese"/>
              <a:cs typeface="Droid Sans Japanese"/>
            </a:endParaRPr>
          </a:p>
          <a:p>
            <a:pPr marL="4320000" marR="0" indent="0" algn="l">
              <a:defRPr/>
            </a:pPr>
            <a:endParaRPr lang="ru-RU" sz="1800" b="0" i="1" u="none" strike="noStrike" cap="none" spc="0">
              <a:solidFill>
                <a:schemeClr val="tx1"/>
              </a:solidFill>
              <a:ea typeface="Droid Sans Japanese"/>
              <a:cs typeface="Droid Sans Japanese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5159102" y="1988730"/>
            <a:ext cx="5940156" cy="2308324"/>
          </a:xfrm>
          <a:prstGeom prst="rect">
            <a:avLst/>
          </a:prstGeom>
          <a:solidFill>
            <a:srgbClr val="D7DDEB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>
                <a:ea typeface="Droid Sans Japanese"/>
                <a:cs typeface="Droid Sans Japanese"/>
              </a:rPr>
              <a:t>ключевые проекты: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ru-RU" sz="1600">
                <a:ea typeface="Droid Sans Japanese"/>
                <a:cs typeface="Droid Sans Japanese"/>
              </a:rPr>
              <a:t>строительство средней общеобразовательной школы по ул. Выгонной, д. 1б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ru-RU" sz="1600"/>
              <a:t>строительство детского сада по ул. Выгонной, 1а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ru-RU" sz="1600"/>
              <a:t>строительство центра детских и молодежных инициатив «Центр притяжения»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ru-RU" sz="1600"/>
              <a:t>реконструкция муниципального автономного учреждения «Детский оздоровительный лагерь «Надежда»                           с. Каймановка, ул. Центральная, д. 1б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2863789" name="TextBox 1522863788"/>
          <p:cNvSpPr txBox="1"/>
          <p:nvPr/>
        </p:nvSpPr>
        <p:spPr bwMode="auto">
          <a:xfrm>
            <a:off x="7247334" y="375757"/>
            <a:ext cx="4643317" cy="189596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4320000" marR="0" indent="0" algn="l">
              <a:defRPr/>
            </a:pPr>
            <a:endParaRPr lang="ru-RU" sz="1800" b="0" i="1" u="none" strike="noStrike" cap="none" spc="0">
              <a:solidFill>
                <a:schemeClr val="tx1"/>
              </a:solidFill>
              <a:ea typeface="Droid Sans Japanese"/>
              <a:cs typeface="Droid Sans Japanese"/>
            </a:endParaRPr>
          </a:p>
          <a:p>
            <a:pPr marL="90000">
              <a:lnSpc>
                <a:spcPct val="150000"/>
              </a:lnSpc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строительство </a:t>
            </a:r>
            <a:r>
              <a:rPr lang="ru-RU" sz="1800" i="1"/>
              <a:t>-</a:t>
            </a: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 1 мероприятие</a:t>
            </a:r>
            <a:endParaRPr/>
          </a:p>
          <a:p>
            <a:pPr marL="90000">
              <a:lnSpc>
                <a:spcPct val="150000"/>
              </a:lnSpc>
              <a:defRPr/>
            </a:pPr>
            <a:r>
              <a:rPr lang="ru-RU" sz="1800" i="1"/>
              <a:t>реконструкция - 1 </a:t>
            </a:r>
            <a:r>
              <a:rPr lang="ru-RU" sz="1800" i="1">
                <a:ea typeface="Droid Sans Japanese"/>
                <a:cs typeface="Droid Sans Japanese"/>
              </a:rPr>
              <a:t>мероприятие</a:t>
            </a:r>
            <a:endParaRPr lang="ru-RU" sz="1800"/>
          </a:p>
          <a:p>
            <a:pPr marL="90000">
              <a:lnSpc>
                <a:spcPct val="150000"/>
              </a:lnSpc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капитальный ремонт - 1 </a:t>
            </a:r>
            <a:r>
              <a:rPr lang="ru-RU" sz="1800" i="1">
                <a:ea typeface="Droid Sans Japanese"/>
                <a:cs typeface="Droid Sans Japanese"/>
              </a:rPr>
              <a:t>мероприятие</a:t>
            </a:r>
            <a:endParaRPr lang="ru-RU"/>
          </a:p>
          <a:p>
            <a:pPr marL="4320000" marR="0" indent="0" algn="l">
              <a:defRPr/>
            </a:pPr>
            <a:endParaRPr lang="ru-RU" sz="1800" b="0" i="1" u="none" strike="noStrike" cap="none" spc="0">
              <a:solidFill>
                <a:schemeClr val="tx1"/>
              </a:solidFill>
              <a:ea typeface="Droid Sans Japanese"/>
              <a:cs typeface="Droid Sans Japanese"/>
            </a:endParaRPr>
          </a:p>
        </p:txBody>
      </p:sp>
      <p:sp>
        <p:nvSpPr>
          <p:cNvPr id="879148340" name="Стрелка вправо с вырезом 879148339"/>
          <p:cNvSpPr/>
          <p:nvPr/>
        </p:nvSpPr>
        <p:spPr bwMode="auto">
          <a:xfrm>
            <a:off x="6108303" y="869652"/>
            <a:ext cx="1084529" cy="603564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9770178" name="TextBox 1799770177"/>
          <p:cNvSpPr txBox="1"/>
          <p:nvPr/>
        </p:nvSpPr>
        <p:spPr bwMode="auto">
          <a:xfrm>
            <a:off x="1374523" y="869652"/>
            <a:ext cx="4736660" cy="97058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b="1" i="0" u="none" strike="noStrike" cap="none" spc="0">
                <a:solidFill>
                  <a:schemeClr val="accent6">
                    <a:lumMod val="75000"/>
                  </a:schemeClr>
                </a:solidFill>
                <a:ea typeface="Droid Sans Japanese"/>
                <a:cs typeface="Droid Sans Japanese"/>
              </a:rPr>
              <a:t>3 мероприятия</a:t>
            </a:r>
            <a:endParaRPr/>
          </a:p>
          <a:p>
            <a:pPr algn="ctr"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на общую сумму - </a:t>
            </a:r>
            <a:r>
              <a:rPr lang="ru-RU" sz="1800" b="1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3 448,5 млн. рублей</a:t>
            </a: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 </a:t>
            </a:r>
            <a:endParaRPr b="0" i="1" u="none" strike="noStrike" cap="none" spc="0">
              <a:solidFill>
                <a:schemeClr val="tx1"/>
              </a:solidFill>
              <a:ea typeface="Droid Sans Japanese"/>
              <a:cs typeface="Droid Sans Japanese"/>
            </a:endParaRPr>
          </a:p>
          <a:p>
            <a:pPr marL="4320000" marR="0" indent="0" algn="l">
              <a:defRPr/>
            </a:pPr>
            <a:endParaRPr lang="ru-RU" sz="1800" b="0" i="1" u="none" strike="noStrike" cap="none" spc="0">
              <a:solidFill>
                <a:schemeClr val="tx1"/>
              </a:solidFill>
              <a:ea typeface="Droid Sans Japanese"/>
              <a:cs typeface="Droid Sans Japanese"/>
            </a:endParaRPr>
          </a:p>
        </p:txBody>
      </p:sp>
      <p:pic>
        <p:nvPicPr>
          <p:cNvPr id="1081431122" name="Рисунок 108143112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592250" y="3549862"/>
            <a:ext cx="3695481" cy="2793990"/>
          </a:xfrm>
          <a:prstGeom prst="rect">
            <a:avLst/>
          </a:prstGeom>
        </p:spPr>
      </p:pic>
      <p:pic>
        <p:nvPicPr>
          <p:cNvPr id="2068607797" name="Рисунок 206860779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460276" y="3549863"/>
            <a:ext cx="3699202" cy="2793990"/>
          </a:xfrm>
          <a:prstGeom prst="rect">
            <a:avLst/>
          </a:prstGeom>
        </p:spPr>
      </p:pic>
      <p:pic>
        <p:nvPicPr>
          <p:cNvPr id="283500235" name="Рисунок 28350023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99410" y="2036062"/>
            <a:ext cx="4220295" cy="268987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4592250" y="2033331"/>
            <a:ext cx="6826225" cy="1323439"/>
          </a:xfrm>
          <a:prstGeom prst="rect">
            <a:avLst/>
          </a:prstGeom>
          <a:solidFill>
            <a:srgbClr val="D7DDEB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>
                <a:ea typeface="Droid Sans Japanese"/>
                <a:cs typeface="Droid Sans Japanese"/>
              </a:rPr>
              <a:t>ключевые проекты: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ru-RU" sz="1600"/>
              <a:t>капитальный ремонт объектов краевого бюджетного учреждения здравоохранения «Уссурийская центральная городская больница»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ru-RU" sz="1600"/>
              <a:t>строительство лечебного учреждения (многопрофильной поликлиники)            в границах улиц Чичерина, Выгонной, Бирюкова, Первомайской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118543" y="129048"/>
            <a:ext cx="11953328" cy="4680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  <a:ea typeface="Droid Sans Japanese"/>
                <a:cs typeface="Droid Sans Japanese"/>
              </a:rPr>
              <a:t>Развитие здравоохранения и социального обеспечения</a:t>
            </a:r>
            <a:endParaRPr lang="ru-RU" sz="2400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0623790" name="TextBox 340623789"/>
          <p:cNvSpPr txBox="1"/>
          <p:nvPr/>
        </p:nvSpPr>
        <p:spPr bwMode="auto">
          <a:xfrm>
            <a:off x="7409740" y="539474"/>
            <a:ext cx="4645554" cy="2297552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4320000" marR="0" indent="0" algn="l">
              <a:defRPr/>
            </a:pPr>
            <a:endParaRPr lang="ru-RU" sz="1800" b="0" i="1" u="none" strike="noStrike" cap="none" spc="0">
              <a:solidFill>
                <a:schemeClr val="tx1"/>
              </a:solidFill>
              <a:ea typeface="Droid Sans Japanese"/>
              <a:cs typeface="Droid Sans Japanese"/>
            </a:endParaRPr>
          </a:p>
          <a:p>
            <a:pPr marL="90000">
              <a:lnSpc>
                <a:spcPct val="150000"/>
              </a:lnSpc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строительство - </a:t>
            </a:r>
            <a:r>
              <a:rPr lang="ru-RU" sz="1800" b="1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3</a:t>
            </a: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 </a:t>
            </a:r>
            <a:r>
              <a:rPr lang="ru-RU" sz="1800" i="1">
                <a:ea typeface="Droid Sans Japanese"/>
                <a:cs typeface="Droid Sans Japanese"/>
              </a:rPr>
              <a:t>мероприятия</a:t>
            </a:r>
            <a:endParaRPr lang="ru-RU" sz="1800"/>
          </a:p>
          <a:p>
            <a:pPr marL="90000">
              <a:lnSpc>
                <a:spcPct val="150000"/>
              </a:lnSpc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реконструкция - </a:t>
            </a:r>
            <a:r>
              <a:rPr lang="ru-RU" sz="1800" b="1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1</a:t>
            </a: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 </a:t>
            </a:r>
            <a:r>
              <a:rPr lang="ru-RU" sz="1800" i="1">
                <a:ea typeface="Droid Sans Japanese"/>
                <a:cs typeface="Droid Sans Japanese"/>
              </a:rPr>
              <a:t>мероприятие</a:t>
            </a:r>
            <a:endParaRPr lang="ru-RU" sz="1800"/>
          </a:p>
          <a:p>
            <a:pPr marL="90000">
              <a:lnSpc>
                <a:spcPct val="150000"/>
              </a:lnSpc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капитальный ремонт - </a:t>
            </a:r>
            <a:r>
              <a:rPr lang="ru-RU" sz="1800" b="1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4</a:t>
            </a: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 </a:t>
            </a:r>
            <a:r>
              <a:rPr lang="ru-RU" sz="1800" i="1">
                <a:ea typeface="Droid Sans Japanese"/>
                <a:cs typeface="Droid Sans Japanese"/>
              </a:rPr>
              <a:t>мероприятия</a:t>
            </a:r>
            <a:endParaRPr lang="ru-RU" sz="1800"/>
          </a:p>
          <a:p>
            <a:pPr marL="90000" marR="0" indent="0" algn="l">
              <a:lnSpc>
                <a:spcPct val="150000"/>
              </a:lnSpc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 </a:t>
            </a:r>
            <a:endParaRPr/>
          </a:p>
          <a:p>
            <a:pPr marL="4320000" marR="0" indent="0" algn="l">
              <a:defRPr/>
            </a:pPr>
            <a:endParaRPr lang="ru-RU" sz="1800" b="0" i="1" u="none" strike="noStrike" cap="none" spc="0">
              <a:solidFill>
                <a:schemeClr val="tx1"/>
              </a:solidFill>
              <a:ea typeface="Droid Sans Japanese"/>
              <a:cs typeface="Droid Sans Japanese"/>
            </a:endParaRPr>
          </a:p>
        </p:txBody>
      </p:sp>
      <p:sp>
        <p:nvSpPr>
          <p:cNvPr id="13927310" name="Стрелка вправо с вырезом 13927309"/>
          <p:cNvSpPr/>
          <p:nvPr/>
        </p:nvSpPr>
        <p:spPr bwMode="auto">
          <a:xfrm>
            <a:off x="6325210" y="1049561"/>
            <a:ext cx="1084529" cy="603564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128562" name="TextBox 81128561"/>
          <p:cNvSpPr txBox="1"/>
          <p:nvPr/>
        </p:nvSpPr>
        <p:spPr bwMode="auto">
          <a:xfrm>
            <a:off x="1374523" y="992977"/>
            <a:ext cx="4738820" cy="97058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b="1" i="0" u="none" strike="noStrike" cap="none" spc="0">
                <a:solidFill>
                  <a:schemeClr val="accent6">
                    <a:lumMod val="75000"/>
                  </a:schemeClr>
                </a:solidFill>
                <a:ea typeface="Droid Sans Japanese"/>
                <a:cs typeface="Droid Sans Japanese"/>
              </a:rPr>
              <a:t>8 мероприятий</a:t>
            </a:r>
            <a:endParaRPr/>
          </a:p>
          <a:p>
            <a:pPr algn="ctr"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на общую сумму - </a:t>
            </a:r>
            <a:r>
              <a:rPr lang="ru-RU" sz="1800" b="1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1 907,0 млн. рублей</a:t>
            </a: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 </a:t>
            </a:r>
            <a:endParaRPr b="0" i="1" u="none" strike="noStrike" cap="none" spc="0">
              <a:solidFill>
                <a:schemeClr val="tx1"/>
              </a:solidFill>
              <a:ea typeface="Droid Sans Japanese"/>
              <a:cs typeface="Droid Sans Japanese"/>
            </a:endParaRPr>
          </a:p>
          <a:p>
            <a:pPr marL="4320000" marR="0" indent="0" algn="l">
              <a:defRPr/>
            </a:pPr>
            <a:endParaRPr lang="ru-RU" sz="1800" b="0" i="1" u="none" strike="noStrike" cap="none" spc="0">
              <a:solidFill>
                <a:schemeClr val="tx1"/>
              </a:solidFill>
              <a:ea typeface="Droid Sans Japanese"/>
              <a:cs typeface="Droid Sans Japanese"/>
            </a:endParaRPr>
          </a:p>
        </p:txBody>
      </p:sp>
      <p:pic>
        <p:nvPicPr>
          <p:cNvPr id="1873611515" name="Рисунок 18736115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163147" y="4138779"/>
            <a:ext cx="3689021" cy="2390086"/>
          </a:xfrm>
          <a:prstGeom prst="rect">
            <a:avLst/>
          </a:prstGeom>
        </p:spPr>
      </p:pic>
      <p:pic>
        <p:nvPicPr>
          <p:cNvPr id="718157923" name="Рисунок 71815792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63919" y="2148373"/>
            <a:ext cx="3725504" cy="2448272"/>
          </a:xfrm>
          <a:prstGeom prst="rect">
            <a:avLst/>
          </a:prstGeom>
        </p:spPr>
      </p:pic>
      <p:pic>
        <p:nvPicPr>
          <p:cNvPr id="923298514" name="Рисунок 92329851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150990" y="4138779"/>
            <a:ext cx="3689021" cy="239008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4150990" y="2148373"/>
            <a:ext cx="6768752" cy="1815882"/>
          </a:xfrm>
          <a:prstGeom prst="rect">
            <a:avLst/>
          </a:prstGeom>
          <a:solidFill>
            <a:srgbClr val="D7DDEB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>
                <a:ea typeface="Droid Sans Japanese"/>
                <a:cs typeface="Droid Sans Japanese"/>
              </a:rPr>
              <a:t>ключевые проекты: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ru-RU" sz="1600">
                <a:ea typeface="Droid Sans Japanese"/>
                <a:cs typeface="Droid Sans Japanese"/>
              </a:rPr>
              <a:t>строительство физкультурно-спортивного комплекса с игровым залом по ул. Вострецова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>
                <a:ea typeface="Droid Sans Japanese"/>
                <a:cs typeface="Droid Sans Japanese"/>
              </a:rPr>
              <a:t>строительство тенто-каркасного спортивного комплекса для единоборств по ул. Александра Францева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>
                <a:ea typeface="Droid Sans Japanese"/>
                <a:cs typeface="Droid Sans Japanese"/>
              </a:rPr>
              <a:t>строительство физкультурно-оздоровительного центра с плавательным бассейном и универсальным игровым залом по ул. Выгонная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118543" y="129048"/>
            <a:ext cx="11953328" cy="4680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  <a:ea typeface="Droid Sans Japanese"/>
                <a:cs typeface="Droid Sans Japanese"/>
              </a:rPr>
              <a:t>Развитие спорта</a:t>
            </a:r>
            <a:endParaRPr lang="ru-RU" sz="2400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58656828" name="TextBox 758656827"/>
          <p:cNvSpPr txBox="1"/>
          <p:nvPr/>
        </p:nvSpPr>
        <p:spPr bwMode="auto">
          <a:xfrm>
            <a:off x="7092938" y="532674"/>
            <a:ext cx="4734673" cy="147322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4320000" marR="0" indent="0" algn="l">
              <a:defRPr/>
            </a:pPr>
            <a:endParaRPr lang="ru-RU" sz="1800" b="0" i="1" u="none" strike="noStrike" cap="none" spc="0">
              <a:solidFill>
                <a:schemeClr val="tx1"/>
              </a:solidFill>
              <a:ea typeface="Droid Sans Japanese"/>
              <a:cs typeface="Droid Sans Japanese"/>
            </a:endParaRPr>
          </a:p>
          <a:p>
            <a:pPr marL="90000">
              <a:lnSpc>
                <a:spcPct val="150000"/>
              </a:lnSpc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реконструкция - </a:t>
            </a:r>
            <a:r>
              <a:rPr lang="ru-RU" sz="1800" b="1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1</a:t>
            </a: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 </a:t>
            </a:r>
            <a:r>
              <a:rPr lang="ru-RU" sz="1800" i="1">
                <a:ea typeface="Droid Sans Japanese"/>
                <a:cs typeface="Droid Sans Japanese"/>
              </a:rPr>
              <a:t>мероприятие</a:t>
            </a:r>
            <a:endParaRPr lang="ru-RU" sz="1800"/>
          </a:p>
          <a:p>
            <a:pPr marL="90000">
              <a:lnSpc>
                <a:spcPct val="150000"/>
              </a:lnSpc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капитальный ремонт - </a:t>
            </a:r>
            <a:r>
              <a:rPr lang="ru-RU" sz="1800" b="1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12 </a:t>
            </a:r>
            <a:r>
              <a:rPr lang="ru-RU" sz="1800" i="1">
                <a:ea typeface="Droid Sans Japanese"/>
                <a:cs typeface="Droid Sans Japanese"/>
              </a:rPr>
              <a:t>мероприятий</a:t>
            </a: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 </a:t>
            </a:r>
            <a:endParaRPr/>
          </a:p>
          <a:p>
            <a:pPr marL="4320000" marR="0" indent="0" algn="l">
              <a:defRPr/>
            </a:pPr>
            <a:endParaRPr lang="ru-RU" sz="1800" b="0" i="1" u="none" strike="noStrike" cap="none" spc="0">
              <a:solidFill>
                <a:schemeClr val="tx1"/>
              </a:solidFill>
              <a:ea typeface="Droid Sans Japanese"/>
              <a:cs typeface="Droid Sans Japanese"/>
            </a:endParaRPr>
          </a:p>
        </p:txBody>
      </p:sp>
      <p:sp>
        <p:nvSpPr>
          <p:cNvPr id="860764851" name="Стрелка вправо с вырезом 860764850"/>
          <p:cNvSpPr/>
          <p:nvPr/>
        </p:nvSpPr>
        <p:spPr bwMode="auto">
          <a:xfrm>
            <a:off x="5864501" y="947606"/>
            <a:ext cx="1084529" cy="603564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076544" name="TextBox 559076543"/>
          <p:cNvSpPr txBox="1"/>
          <p:nvPr/>
        </p:nvSpPr>
        <p:spPr bwMode="auto">
          <a:xfrm>
            <a:off x="978535" y="877593"/>
            <a:ext cx="4742060" cy="97058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b="1" i="0" u="none" strike="noStrike" cap="none" spc="0">
                <a:solidFill>
                  <a:schemeClr val="accent6">
                    <a:lumMod val="75000"/>
                  </a:schemeClr>
                </a:solidFill>
                <a:ea typeface="Droid Sans Japanese"/>
                <a:cs typeface="Droid Sans Japanese"/>
              </a:rPr>
              <a:t>13 мероприятий</a:t>
            </a:r>
            <a:endParaRPr/>
          </a:p>
          <a:p>
            <a:pPr algn="ctr"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на общую сумму - </a:t>
            </a:r>
            <a:r>
              <a:rPr lang="ru-RU" sz="1800" b="1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128,0 млн. рублей</a:t>
            </a: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 </a:t>
            </a:r>
            <a:endParaRPr b="0" i="1" u="none" strike="noStrike" cap="none" spc="0">
              <a:solidFill>
                <a:schemeClr val="tx1"/>
              </a:solidFill>
              <a:ea typeface="Droid Sans Japanese"/>
              <a:cs typeface="Droid Sans Japanese"/>
            </a:endParaRPr>
          </a:p>
          <a:p>
            <a:pPr marL="4320000" marR="0" indent="0" algn="l">
              <a:defRPr/>
            </a:pPr>
            <a:endParaRPr lang="ru-RU" sz="1800" b="0" i="1" u="none" strike="noStrike" cap="none" spc="0">
              <a:solidFill>
                <a:schemeClr val="tx1"/>
              </a:solidFill>
              <a:ea typeface="Droid Sans Japanese"/>
              <a:cs typeface="Droid Sans Japanese"/>
            </a:endParaRPr>
          </a:p>
        </p:txBody>
      </p:sp>
      <p:pic>
        <p:nvPicPr>
          <p:cNvPr id="1855437139" name="Рисунок 185543713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10630" y="2047982"/>
            <a:ext cx="4233901" cy="2900173"/>
          </a:xfrm>
          <a:prstGeom prst="rect">
            <a:avLst/>
          </a:prstGeom>
        </p:spPr>
      </p:pic>
      <p:pic>
        <p:nvPicPr>
          <p:cNvPr id="570882639" name="Рисунок 57088263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175326" y="2047981"/>
            <a:ext cx="4275775" cy="2900173"/>
          </a:xfrm>
          <a:prstGeom prst="rect">
            <a:avLst/>
          </a:prstGeom>
        </p:spPr>
      </p:pic>
      <p:pic>
        <p:nvPicPr>
          <p:cNvPr id="1583169045" name="Рисунок 158316904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915926" y="3861842"/>
            <a:ext cx="4449523" cy="28723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118543" y="129048"/>
            <a:ext cx="11953328" cy="4680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  <a:ea typeface="Droid Sans Japanese"/>
                <a:cs typeface="Droid Sans Japanese"/>
              </a:rPr>
              <a:t>Развитие культуры</a:t>
            </a:r>
            <a:endParaRPr lang="ru-RU" sz="2400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2323842" name="TextBox 672323841"/>
          <p:cNvSpPr txBox="1"/>
          <p:nvPr/>
        </p:nvSpPr>
        <p:spPr bwMode="auto">
          <a:xfrm>
            <a:off x="7031310" y="568797"/>
            <a:ext cx="4796658" cy="1191352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4320000" marR="0" indent="0" algn="l">
              <a:defRPr/>
            </a:pPr>
            <a:endParaRPr lang="ru-RU" sz="1800" b="0" i="1" u="none" strike="noStrike" cap="none" spc="0">
              <a:solidFill>
                <a:schemeClr val="tx1"/>
              </a:solidFill>
              <a:ea typeface="Droid Sans Japanese"/>
              <a:cs typeface="Droid Sans Japanese"/>
            </a:endParaRPr>
          </a:p>
          <a:p>
            <a:pPr marL="90000"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инвестиционные проекты за счет частных инвестиций - </a:t>
            </a:r>
            <a:r>
              <a:rPr lang="ru-RU" sz="1800" b="1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10</a:t>
            </a: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 </a:t>
            </a:r>
            <a:r>
              <a:rPr lang="ru-RU" sz="1800" i="1">
                <a:ea typeface="Droid Sans Japanese"/>
                <a:cs typeface="Droid Sans Japanese"/>
              </a:rPr>
              <a:t>мероприятий</a:t>
            </a: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 </a:t>
            </a:r>
          </a:p>
          <a:p>
            <a:pPr marL="4320000" marR="0" indent="0" algn="l">
              <a:defRPr/>
            </a:pPr>
            <a:endParaRPr lang="ru-RU" sz="1800" b="0" i="1" u="none" strike="noStrike" cap="none" spc="0">
              <a:solidFill>
                <a:schemeClr val="tx1"/>
              </a:solidFill>
              <a:ea typeface="Droid Sans Japanese"/>
              <a:cs typeface="Droid Sans Japanese"/>
            </a:endParaRPr>
          </a:p>
        </p:txBody>
      </p:sp>
      <p:sp>
        <p:nvSpPr>
          <p:cNvPr id="271547833" name="Стрелка вправо с вырезом 271547832"/>
          <p:cNvSpPr/>
          <p:nvPr/>
        </p:nvSpPr>
        <p:spPr bwMode="auto">
          <a:xfrm>
            <a:off x="5552942" y="927099"/>
            <a:ext cx="1084529" cy="603564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7555221" name="TextBox 1597555220"/>
          <p:cNvSpPr txBox="1"/>
          <p:nvPr/>
        </p:nvSpPr>
        <p:spPr bwMode="auto">
          <a:xfrm>
            <a:off x="622598" y="808054"/>
            <a:ext cx="4751060" cy="97058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b="1" i="0" u="none" strike="noStrike" cap="none" spc="0">
                <a:solidFill>
                  <a:schemeClr val="accent6">
                    <a:lumMod val="75000"/>
                  </a:schemeClr>
                </a:solidFill>
                <a:ea typeface="Droid Sans Japanese"/>
                <a:cs typeface="Droid Sans Japanese"/>
              </a:rPr>
              <a:t>10 мероприятий</a:t>
            </a:r>
            <a:endParaRPr/>
          </a:p>
          <a:p>
            <a:pPr algn="ctr"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на общую сумму - </a:t>
            </a:r>
            <a:r>
              <a:rPr lang="ru-RU" sz="1800" b="1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34 556,9 млн. рублей</a:t>
            </a: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 </a:t>
            </a:r>
            <a:endParaRPr b="0" i="1" u="none" strike="noStrike" cap="none" spc="0">
              <a:solidFill>
                <a:schemeClr val="tx1"/>
              </a:solidFill>
              <a:ea typeface="Droid Sans Japanese"/>
              <a:cs typeface="Droid Sans Japanese"/>
            </a:endParaRPr>
          </a:p>
          <a:p>
            <a:pPr marL="4320000" marR="0" indent="0" algn="l">
              <a:defRPr/>
            </a:pPr>
            <a:endParaRPr lang="ru-RU" sz="1800" b="0" i="1" u="none" strike="noStrike" cap="none" spc="0">
              <a:solidFill>
                <a:schemeClr val="tx1"/>
              </a:solidFill>
              <a:ea typeface="Droid Sans Japanese"/>
              <a:cs typeface="Droid Sans Japanese"/>
            </a:endParaRPr>
          </a:p>
        </p:txBody>
      </p:sp>
      <p:pic>
        <p:nvPicPr>
          <p:cNvPr id="1486910944" name="Рисунок 1486910943"/>
          <p:cNvPicPr>
            <a:picLocks noChangeAspect="1"/>
          </p:cNvPicPr>
          <p:nvPr/>
        </p:nvPicPr>
        <p:blipFill>
          <a:blip r:embed="rId2"/>
          <a:srcRect t="2333"/>
          <a:stretch/>
        </p:blipFill>
        <p:spPr bwMode="auto">
          <a:xfrm>
            <a:off x="4871070" y="3724371"/>
            <a:ext cx="5487504" cy="3014713"/>
          </a:xfrm>
          <a:prstGeom prst="rect">
            <a:avLst/>
          </a:prstGeom>
        </p:spPr>
      </p:pic>
      <p:pic>
        <p:nvPicPr>
          <p:cNvPr id="2047086841" name="Рисунок 204708684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06574" y="1947529"/>
            <a:ext cx="4291682" cy="298978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auto">
          <a:xfrm>
            <a:off x="4871070" y="1957430"/>
            <a:ext cx="6120680" cy="1569660"/>
          </a:xfrm>
          <a:prstGeom prst="rect">
            <a:avLst/>
          </a:prstGeom>
          <a:solidFill>
            <a:srgbClr val="D7DDEB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>
                <a:ea typeface="Droid Sans Japanese"/>
                <a:cs typeface="Droid Sans Japanese"/>
              </a:rPr>
              <a:t>ключевые проекты: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ru-RU" sz="1600">
                <a:ea typeface="Droid Sans Japanese"/>
                <a:cs typeface="Droid Sans Japanese"/>
              </a:rPr>
              <a:t>строительство микрорайона в районе ул. Московской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ru-RU" sz="1600">
                <a:ea typeface="Droid Sans Japanese"/>
                <a:cs typeface="Droid Sans Japanese"/>
              </a:rPr>
              <a:t>строительство многоквартирного жилого комплекса со встроенными помещениями в районе ул. Ленина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>
                <a:ea typeface="Droid Sans Japanese"/>
                <a:cs typeface="Droid Sans Japanese"/>
              </a:rPr>
              <a:t>строительство современного жилого комплекса в районе                     ул. Пархоменко, 1 </a:t>
            </a:r>
            <a:endParaRPr/>
          </a:p>
        </p:txBody>
      </p:sp>
      <p:sp>
        <p:nvSpPr>
          <p:cNvPr id="9" name="TextBox 8"/>
          <p:cNvSpPr txBox="1"/>
          <p:nvPr/>
        </p:nvSpPr>
        <p:spPr bwMode="auto">
          <a:xfrm>
            <a:off x="118543" y="129048"/>
            <a:ext cx="11953328" cy="4680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  <a:ea typeface="Droid Sans Japanese"/>
                <a:cs typeface="Droid Sans Japanese"/>
              </a:rPr>
              <a:t>Развитие жилищной сферы</a:t>
            </a:r>
            <a:endParaRPr lang="ru-RU" sz="2400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9081778" name="TextBox 339081777"/>
          <p:cNvSpPr txBox="1"/>
          <p:nvPr/>
        </p:nvSpPr>
        <p:spPr bwMode="auto">
          <a:xfrm>
            <a:off x="7031310" y="477466"/>
            <a:ext cx="4354859" cy="1205523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4320000" marR="0" indent="0" algn="l">
              <a:defRPr/>
            </a:pPr>
            <a:endParaRPr lang="ru-RU" sz="1800" b="0" i="1" u="none" strike="noStrike" cap="none" spc="0">
              <a:solidFill>
                <a:schemeClr val="tx1"/>
              </a:solidFill>
              <a:ea typeface="Droid Sans Japanese"/>
              <a:cs typeface="Droid Sans Japanese"/>
            </a:endParaRPr>
          </a:p>
          <a:p>
            <a:pPr marL="90000">
              <a:lnSpc>
                <a:spcPct val="150000"/>
              </a:lnSpc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реконструкция - </a:t>
            </a:r>
            <a:r>
              <a:rPr lang="ru-RU" sz="1800" b="1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1</a:t>
            </a: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 </a:t>
            </a:r>
            <a:r>
              <a:rPr lang="ru-RU" sz="1800" i="1">
                <a:ea typeface="Droid Sans Japanese"/>
                <a:cs typeface="Droid Sans Japanese"/>
              </a:rPr>
              <a:t>мероприятие</a:t>
            </a:r>
            <a:endParaRPr lang="ru-RU" sz="1800"/>
          </a:p>
          <a:p>
            <a:pPr marL="90000">
              <a:lnSpc>
                <a:spcPct val="150000"/>
              </a:lnSpc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благоустройство - </a:t>
            </a:r>
            <a:r>
              <a:rPr lang="ru-RU" sz="1800" b="1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2</a:t>
            </a: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 </a:t>
            </a:r>
            <a:r>
              <a:rPr lang="ru-RU" sz="1800" i="1">
                <a:ea typeface="Droid Sans Japanese"/>
                <a:cs typeface="Droid Sans Japanese"/>
              </a:rPr>
              <a:t>мероприятия</a:t>
            </a:r>
            <a:endParaRPr lang="ru-RU" sz="1800"/>
          </a:p>
        </p:txBody>
      </p:sp>
      <p:sp>
        <p:nvSpPr>
          <p:cNvPr id="186247766" name="Стрелка вправо с вырезом 186247765"/>
          <p:cNvSpPr/>
          <p:nvPr/>
        </p:nvSpPr>
        <p:spPr bwMode="auto">
          <a:xfrm>
            <a:off x="5515877" y="961849"/>
            <a:ext cx="1084529" cy="603564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9624767" name="TextBox 979624766"/>
          <p:cNvSpPr txBox="1"/>
          <p:nvPr/>
        </p:nvSpPr>
        <p:spPr bwMode="auto">
          <a:xfrm>
            <a:off x="694605" y="907772"/>
            <a:ext cx="4756100" cy="97058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b="1" i="0" u="none" strike="noStrike" cap="none" spc="0">
                <a:solidFill>
                  <a:schemeClr val="accent6">
                    <a:lumMod val="75000"/>
                  </a:schemeClr>
                </a:solidFill>
                <a:ea typeface="Droid Sans Japanese"/>
                <a:cs typeface="Droid Sans Japanese"/>
              </a:rPr>
              <a:t>3 мероприятия</a:t>
            </a:r>
            <a:endParaRPr/>
          </a:p>
          <a:p>
            <a:pPr algn="ctr">
              <a:defRPr/>
            </a:pP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на общую сумму - </a:t>
            </a:r>
            <a:r>
              <a:rPr lang="ru-RU" sz="1800" b="1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2 476,2 млн. рублей</a:t>
            </a:r>
            <a:r>
              <a:rPr lang="ru-RU" sz="1800" b="0" i="1" u="none" strike="noStrike" cap="none" spc="0">
                <a:solidFill>
                  <a:schemeClr val="tx1"/>
                </a:solidFill>
                <a:ea typeface="Droid Sans Japanese"/>
                <a:cs typeface="Droid Sans Japanese"/>
              </a:rPr>
              <a:t> </a:t>
            </a:r>
            <a:endParaRPr b="0" i="1" u="none" strike="noStrike" cap="none" spc="0">
              <a:solidFill>
                <a:schemeClr val="tx1"/>
              </a:solidFill>
              <a:ea typeface="Droid Sans Japanese"/>
              <a:cs typeface="Droid Sans Japanese"/>
            </a:endParaRPr>
          </a:p>
          <a:p>
            <a:pPr marL="4320000" marR="0" indent="0" algn="l">
              <a:defRPr/>
            </a:pPr>
            <a:endParaRPr lang="ru-RU" sz="1800" b="0" i="1" u="none" strike="noStrike" cap="none" spc="0">
              <a:solidFill>
                <a:schemeClr val="tx1"/>
              </a:solidFill>
              <a:ea typeface="Droid Sans Japanese"/>
              <a:cs typeface="Droid Sans Japanese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762599" y="4098792"/>
            <a:ext cx="5907188" cy="26280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59195" y="1930202"/>
            <a:ext cx="4464495" cy="290994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4762599" y="1930202"/>
            <a:ext cx="5941247" cy="2062103"/>
          </a:xfrm>
          <a:prstGeom prst="rect">
            <a:avLst/>
          </a:prstGeom>
          <a:solidFill>
            <a:srgbClr val="D7DDEB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>
                <a:ea typeface="Droid Sans Japanese"/>
                <a:cs typeface="Droid Sans Japanese"/>
              </a:rPr>
              <a:t>ключевые проекты: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ru-RU" sz="1600">
                <a:ea typeface="Droid Sans Japanese"/>
                <a:cs typeface="Droid Sans Japanese"/>
              </a:rPr>
              <a:t>благоустройство дворовых территорий «100 дворов Уссурийска»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ru-RU" sz="1600">
                <a:ea typeface="Droid Sans Japanese"/>
                <a:cs typeface="Droid Sans Japanese"/>
              </a:rPr>
              <a:t>благоустройство общественной территории в границах улиц Некрасова и Советской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ru-RU" sz="1600">
                <a:ea typeface="Droid Sans Japanese"/>
                <a:cs typeface="Droid Sans Japanese"/>
              </a:rPr>
              <a:t>реконструкция городского парка культуры и отдыха («Дом офицеров Российской армии»), находящегося в границах археологической зоны</a:t>
            </a:r>
            <a:endParaRPr/>
          </a:p>
        </p:txBody>
      </p:sp>
      <p:sp>
        <p:nvSpPr>
          <p:cNvPr id="9" name="TextBox 8"/>
          <p:cNvSpPr txBox="1"/>
          <p:nvPr/>
        </p:nvSpPr>
        <p:spPr bwMode="auto">
          <a:xfrm>
            <a:off x="118543" y="129048"/>
            <a:ext cx="11953328" cy="4680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  <a:ea typeface="Droid Sans Japanese"/>
                <a:cs typeface="Droid Sans Japanese"/>
              </a:rPr>
              <a:t>Развитие комфортной городской среды</a:t>
            </a:r>
            <a:endParaRPr lang="ru-RU" sz="2400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Arial"/>
        <a:cs typeface="Arial"/>
      </a:majorFont>
      <a:minorFont>
        <a:latin typeface="Gill Sans MT"/>
        <a:ea typeface="Arial"/>
        <a:cs typeface="Arial"/>
      </a:minorFont>
    </a:fontScheme>
    <a:fmtScheme name="Солнцестояние">
      <a:fillStyleLst>
        <a:solidFill>
          <a:schemeClr val="phClr"/>
        </a:solidFill>
        <a:gradFill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/>
        </a:gradFill>
        <a:gradFill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/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</TotalTime>
  <Words>1036</Words>
  <Application>Microsoft Office PowerPoint</Application>
  <DocSecurity>0</DocSecurity>
  <PresentationFormat>Произвольный</PresentationFormat>
  <Paragraphs>139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Office Theme</vt:lpstr>
      <vt:lpstr>Солнцестояние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Ефремова Екатерина Викторовна</dc:creator>
  <cp:lastModifiedBy>Виктория Михайловна Селезнева</cp:lastModifiedBy>
  <cp:revision>284</cp:revision>
  <cp:lastPrinted>2024-03-25T23:31:03Z</cp:lastPrinted>
  <dcterms:created xsi:type="dcterms:W3CDTF">2022-05-11T07:38:05Z</dcterms:created>
  <dcterms:modified xsi:type="dcterms:W3CDTF">2024-03-25T23:33:31Z</dcterms:modified>
  <dc:identifier/>
  <dc:language/>
  <cp:version/>
</cp:coreProperties>
</file>